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1" r:id="rId56"/>
    <p:sldId id="312" r:id="rId57"/>
    <p:sldId id="313" r:id="rId58"/>
    <p:sldId id="314" r:id="rId59"/>
    <p:sldId id="315" r:id="rId60"/>
    <p:sldId id="316" r:id="rId61"/>
    <p:sldId id="317" r:id="rId62"/>
    <p:sldId id="318" r:id="rId63"/>
    <p:sldId id="319" r:id="rId64"/>
    <p:sldId id="320"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Lst>
  <p:sldSz cx="18288000" cy="10287000"/>
  <p:notesSz cx="6858000" cy="9144000"/>
  <p:embeddedFontLst>
    <p:embeddedFont>
      <p:font typeface="Open Sauce Bold Italics" panose="020B0604020202020204" charset="0"/>
      <p:regular r:id="rId92"/>
    </p:embeddedFont>
    <p:embeddedFont>
      <p:font typeface="Open Sauce" panose="020B0604020202020204" charset="0"/>
      <p:regular r:id="rId93"/>
    </p:embeddedFont>
    <p:embeddedFont>
      <p:font typeface="Calibri" panose="020F0502020204030204" pitchFamily="34" charset="0"/>
      <p:regular r:id="rId94"/>
      <p:bold r:id="rId95"/>
      <p:italic r:id="rId96"/>
      <p:boldItalic r:id="rId97"/>
    </p:embeddedFont>
    <p:embeddedFont>
      <p:font typeface="Open Sauce Bold" panose="020B0604020202020204" charset="0"/>
      <p:regular r:id="rId9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font" Target="fonts/font4.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3.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 Id="rId9"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image" Target="../media/image6.sv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image" Target="../media/image6.sv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6.svg"/></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3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 Id="rId9" Type="http://schemas.openxmlformats.org/officeDocument/2006/relationships/image" Target="../media/image29.png"/></Relationships>
</file>

<file path=ppt/slides/_rels/slide3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 Id="rId9" Type="http://schemas.openxmlformats.org/officeDocument/2006/relationships/image" Target="../media/image31.png"/></Relationships>
</file>

<file path=ppt/slides/_rels/slide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3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4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 Id="rId9" Type="http://schemas.openxmlformats.org/officeDocument/2006/relationships/image" Target="../media/image36.png"/></Relationships>
</file>

<file path=ppt/slides/_rels/slide4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 Id="rId9"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4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4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4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4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4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5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5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5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 Id="rId9"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5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6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6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6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6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 Id="rId9"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6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6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 Id="rId9" Type="http://schemas.openxmlformats.org/officeDocument/2006/relationships/image" Target="../media/image2.png"/></Relationships>
</file>

<file path=ppt/slides/_rels/slide7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7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5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7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 Id="rId9" Type="http://schemas.openxmlformats.org/officeDocument/2006/relationships/image" Target="../media/image60.png"/></Relationships>
</file>

<file path=ppt/slides/_rels/slide7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7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7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7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7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7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7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8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8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 Id="rId9" Type="http://schemas.openxmlformats.org/officeDocument/2006/relationships/image" Target="../media/image70.png"/></Relationships>
</file>

<file path=ppt/slides/_rels/slide8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 Id="rId9" Type="http://schemas.openxmlformats.org/officeDocument/2006/relationships/image" Target="../media/image72.png"/></Relationships>
</file>

<file path=ppt/slides/_rels/slide8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7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8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8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8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7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8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 Id="rId9"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grpSp>
        <p:nvGrpSpPr>
          <p:cNvPr id="3" name="Group 3"/>
          <p:cNvGrpSpPr/>
          <p:nvPr/>
        </p:nvGrpSpPr>
        <p:grpSpPr>
          <a:xfrm rot="-2762632">
            <a:off x="12436547" y="1325553"/>
            <a:ext cx="6115692" cy="11746317"/>
            <a:chOff x="0" y="0"/>
            <a:chExt cx="734001" cy="1409785"/>
          </a:xfrm>
        </p:grpSpPr>
        <p:sp>
          <p:nvSpPr>
            <p:cNvPr id="4" name="Freeform 4"/>
            <p:cNvSpPr/>
            <p:nvPr/>
          </p:nvSpPr>
          <p:spPr>
            <a:xfrm>
              <a:off x="0" y="0"/>
              <a:ext cx="734001" cy="1409785"/>
            </a:xfrm>
            <a:custGeom>
              <a:avLst/>
              <a:gdLst/>
              <a:ahLst/>
              <a:cxnLst/>
              <a:rect l="l" t="t" r="r" b="b"/>
              <a:pathLst>
                <a:path w="734001" h="1409785">
                  <a:moveTo>
                    <a:pt x="244799" y="19070"/>
                  </a:moveTo>
                  <a:cubicBezTo>
                    <a:pt x="282308" y="7556"/>
                    <a:pt x="325211" y="0"/>
                    <a:pt x="367198" y="0"/>
                  </a:cubicBezTo>
                  <a:cubicBezTo>
                    <a:pt x="409187" y="0"/>
                    <a:pt x="449591" y="6476"/>
                    <a:pt x="486825" y="17990"/>
                  </a:cubicBezTo>
                  <a:cubicBezTo>
                    <a:pt x="487618" y="18350"/>
                    <a:pt x="488410" y="18350"/>
                    <a:pt x="489202" y="18710"/>
                  </a:cubicBezTo>
                  <a:cubicBezTo>
                    <a:pt x="629031" y="64765"/>
                    <a:pt x="732021" y="186379"/>
                    <a:pt x="734001" y="341763"/>
                  </a:cubicBezTo>
                  <a:lnTo>
                    <a:pt x="734001" y="1306930"/>
                  </a:lnTo>
                  <a:cubicBezTo>
                    <a:pt x="734001" y="1363735"/>
                    <a:pt x="687951" y="1409785"/>
                    <a:pt x="631146" y="1409785"/>
                  </a:cubicBezTo>
                  <a:lnTo>
                    <a:pt x="102855" y="1409785"/>
                  </a:lnTo>
                  <a:cubicBezTo>
                    <a:pt x="46050" y="1409785"/>
                    <a:pt x="0" y="1363735"/>
                    <a:pt x="0" y="1306930"/>
                  </a:cubicBezTo>
                  <a:lnTo>
                    <a:pt x="0" y="342555"/>
                  </a:lnTo>
                  <a:cubicBezTo>
                    <a:pt x="1981" y="185660"/>
                    <a:pt x="103386" y="64045"/>
                    <a:pt x="244799" y="19070"/>
                  </a:cubicBezTo>
                  <a:lnTo>
                    <a:pt x="244799" y="19070"/>
                  </a:lnTo>
                  <a:close/>
                </a:path>
              </a:pathLst>
            </a:custGeom>
            <a:solidFill>
              <a:srgbClr val="001C72"/>
            </a:solidFill>
          </p:spPr>
        </p:sp>
        <p:sp>
          <p:nvSpPr>
            <p:cNvPr id="5" name="TextBox 5"/>
            <p:cNvSpPr txBox="1"/>
            <p:nvPr/>
          </p:nvSpPr>
          <p:spPr>
            <a:xfrm>
              <a:off x="0" y="79375"/>
              <a:ext cx="734001" cy="133041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462596" y="1144314"/>
            <a:ext cx="7318040" cy="731804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1C72"/>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735198" y="1443052"/>
            <a:ext cx="6720564" cy="672056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a:stretch>
            </a:blipFill>
          </p:spPr>
        </p:sp>
      </p:grpSp>
      <p:sp>
        <p:nvSpPr>
          <p:cNvPr id="11" name="Freeform 11"/>
          <p:cNvSpPr/>
          <p:nvPr/>
        </p:nvSpPr>
        <p:spPr>
          <a:xfrm flipH="1">
            <a:off x="8126489" y="6960501"/>
            <a:ext cx="10161511" cy="6516069"/>
          </a:xfrm>
          <a:custGeom>
            <a:avLst/>
            <a:gdLst/>
            <a:ahLst/>
            <a:cxnLst/>
            <a:rect l="l" t="t" r="r" b="b"/>
            <a:pathLst>
              <a:path w="10161511" h="6516069">
                <a:moveTo>
                  <a:pt x="10161511" y="0"/>
                </a:moveTo>
                <a:lnTo>
                  <a:pt x="0" y="0"/>
                </a:lnTo>
                <a:lnTo>
                  <a:pt x="0" y="6516069"/>
                </a:lnTo>
                <a:lnTo>
                  <a:pt x="10161511" y="6516069"/>
                </a:lnTo>
                <a:lnTo>
                  <a:pt x="10161511"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TextBox 12"/>
          <p:cNvSpPr txBox="1"/>
          <p:nvPr/>
        </p:nvSpPr>
        <p:spPr>
          <a:xfrm>
            <a:off x="202844" y="2165651"/>
            <a:ext cx="10886610" cy="2637683"/>
          </a:xfrm>
          <a:prstGeom prst="rect">
            <a:avLst/>
          </a:prstGeom>
        </p:spPr>
        <p:txBody>
          <a:bodyPr lIns="0" tIns="0" rIns="0" bIns="0" rtlCol="0" anchor="t">
            <a:spAutoFit/>
          </a:bodyPr>
          <a:lstStyle/>
          <a:p>
            <a:pPr algn="l">
              <a:lnSpc>
                <a:spcPts val="19866"/>
              </a:lnSpc>
            </a:pPr>
            <a:r>
              <a:rPr lang="en-US" sz="19669" b="1" spc="-885">
                <a:solidFill>
                  <a:srgbClr val="001C72"/>
                </a:solidFill>
                <a:latin typeface="Open Sauce Bold"/>
                <a:ea typeface="Open Sauce Bold"/>
                <a:cs typeface="Open Sauce Bold"/>
                <a:sym typeface="Open Sauce Bold"/>
              </a:rPr>
              <a:t>MOOE </a:t>
            </a:r>
          </a:p>
        </p:txBody>
      </p:sp>
      <p:sp>
        <p:nvSpPr>
          <p:cNvPr id="13" name="Freeform 13"/>
          <p:cNvSpPr/>
          <p:nvPr/>
        </p:nvSpPr>
        <p:spPr>
          <a:xfrm flipV="1">
            <a:off x="-426313" y="-3258035"/>
            <a:ext cx="10161511" cy="6516069"/>
          </a:xfrm>
          <a:custGeom>
            <a:avLst/>
            <a:gdLst/>
            <a:ahLst/>
            <a:cxnLst/>
            <a:rect l="l" t="t" r="r" b="b"/>
            <a:pathLst>
              <a:path w="10161511" h="6516069">
                <a:moveTo>
                  <a:pt x="0" y="6516070"/>
                </a:moveTo>
                <a:lnTo>
                  <a:pt x="10161511" y="6516070"/>
                </a:lnTo>
                <a:lnTo>
                  <a:pt x="10161511" y="0"/>
                </a:lnTo>
                <a:lnTo>
                  <a:pt x="0" y="0"/>
                </a:lnTo>
                <a:lnTo>
                  <a:pt x="0" y="651607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16763307" y="140454"/>
            <a:ext cx="1373995" cy="516966"/>
          </a:xfrm>
          <a:custGeom>
            <a:avLst/>
            <a:gdLst/>
            <a:ahLst/>
            <a:cxnLst/>
            <a:rect l="l" t="t" r="r" b="b"/>
            <a:pathLst>
              <a:path w="1373995" h="516966">
                <a:moveTo>
                  <a:pt x="0" y="0"/>
                </a:moveTo>
                <a:lnTo>
                  <a:pt x="1373996" y="0"/>
                </a:lnTo>
                <a:lnTo>
                  <a:pt x="1373996" y="516966"/>
                </a:lnTo>
                <a:lnTo>
                  <a:pt x="0" y="5169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Freeform 15"/>
          <p:cNvSpPr/>
          <p:nvPr/>
        </p:nvSpPr>
        <p:spPr>
          <a:xfrm>
            <a:off x="202844" y="9561625"/>
            <a:ext cx="1373995" cy="516966"/>
          </a:xfrm>
          <a:custGeom>
            <a:avLst/>
            <a:gdLst/>
            <a:ahLst/>
            <a:cxnLst/>
            <a:rect l="l" t="t" r="r" b="b"/>
            <a:pathLst>
              <a:path w="1373995" h="516966">
                <a:moveTo>
                  <a:pt x="0" y="0"/>
                </a:moveTo>
                <a:lnTo>
                  <a:pt x="1373995" y="0"/>
                </a:lnTo>
                <a:lnTo>
                  <a:pt x="1373995" y="516966"/>
                </a:lnTo>
                <a:lnTo>
                  <a:pt x="0" y="5169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TextBox 16"/>
          <p:cNvSpPr txBox="1"/>
          <p:nvPr/>
        </p:nvSpPr>
        <p:spPr>
          <a:xfrm>
            <a:off x="202844" y="4522332"/>
            <a:ext cx="11482623" cy="3835406"/>
          </a:xfrm>
          <a:prstGeom prst="rect">
            <a:avLst/>
          </a:prstGeom>
        </p:spPr>
        <p:txBody>
          <a:bodyPr lIns="0" tIns="0" rIns="0" bIns="0" rtlCol="0" anchor="t">
            <a:spAutoFit/>
          </a:bodyPr>
          <a:lstStyle/>
          <a:p>
            <a:pPr algn="l">
              <a:lnSpc>
                <a:spcPts val="7508"/>
              </a:lnSpc>
            </a:pPr>
            <a:r>
              <a:rPr lang="en-US" sz="7434" b="1" i="1" spc="-334">
                <a:solidFill>
                  <a:srgbClr val="F89520"/>
                </a:solidFill>
                <a:latin typeface="Open Sauce Bold Italics"/>
                <a:ea typeface="Open Sauce Bold Italics"/>
                <a:cs typeface="Open Sauce Bold Italics"/>
                <a:sym typeface="Open Sauce Bold Italics"/>
              </a:rPr>
              <a:t>ELIGIBLE EXPENSES, CHECKLIST &amp; SUPPORTING DOCUMENTS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307687"/>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TextBox 4"/>
          <p:cNvSpPr txBox="1"/>
          <p:nvPr/>
        </p:nvSpPr>
        <p:spPr>
          <a:xfrm>
            <a:off x="213165" y="2453035"/>
            <a:ext cx="16723847" cy="1272042"/>
          </a:xfrm>
          <a:prstGeom prst="rect">
            <a:avLst/>
          </a:prstGeom>
        </p:spPr>
        <p:txBody>
          <a:bodyPr lIns="0" tIns="0" rIns="0" bIns="0" rtlCol="0" anchor="t">
            <a:spAutoFit/>
          </a:bodyPr>
          <a:lstStyle/>
          <a:p>
            <a:pPr algn="l">
              <a:lnSpc>
                <a:spcPts val="4909"/>
              </a:lnSpc>
            </a:pPr>
            <a:r>
              <a:rPr lang="en-US" sz="4860" b="1" i="1" spc="-218">
                <a:solidFill>
                  <a:srgbClr val="1F79A9"/>
                </a:solidFill>
                <a:latin typeface="Open Sauce Bold Italics"/>
                <a:ea typeface="Open Sauce Bold Italics"/>
                <a:cs typeface="Open Sauce Bold Italics"/>
                <a:sym typeface="Open Sauce Bold Italics"/>
              </a:rPr>
              <a:t>SEMI-EXPENDABLE AGRICULTURAL AND</a:t>
            </a:r>
          </a:p>
          <a:p>
            <a:pPr algn="l">
              <a:lnSpc>
                <a:spcPts val="4909"/>
              </a:lnSpc>
            </a:pPr>
            <a:r>
              <a:rPr lang="en-US" sz="4860" b="1" i="1" spc="-218">
                <a:solidFill>
                  <a:srgbClr val="1F79A9"/>
                </a:solidFill>
                <a:latin typeface="Open Sauce Bold Italics"/>
                <a:ea typeface="Open Sauce Bold Italics"/>
                <a:cs typeface="Open Sauce Bold Italics"/>
                <a:sym typeface="Open Sauce Bold Italics"/>
              </a:rPr>
              <a:t>FORESTRY EQUIPMENT EXPENSES (5020321004)</a:t>
            </a:r>
          </a:p>
        </p:txBody>
      </p:sp>
      <p:sp>
        <p:nvSpPr>
          <p:cNvPr id="5" name="Freeform 5"/>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213165" y="4134652"/>
            <a:ext cx="17861670" cy="2205500"/>
          </a:xfrm>
          <a:prstGeom prst="rect">
            <a:avLst/>
          </a:prstGeom>
        </p:spPr>
        <p:txBody>
          <a:bodyPr lIns="0" tIns="0" rIns="0" bIns="0" rtlCol="0" anchor="t">
            <a:spAutoFit/>
          </a:bodyPr>
          <a:lstStyle/>
          <a:p>
            <a:pPr algn="just">
              <a:lnSpc>
                <a:spcPts val="5860"/>
              </a:lnSpc>
            </a:pPr>
            <a:r>
              <a:rPr lang="en-US" sz="4185" b="1">
                <a:solidFill>
                  <a:srgbClr val="001C72"/>
                </a:solidFill>
                <a:latin typeface="Open Sauce Bold"/>
                <a:ea typeface="Open Sauce Bold"/>
                <a:cs typeface="Open Sauce Bold"/>
                <a:sym typeface="Open Sauce Bold"/>
              </a:rPr>
              <a:t>This account is used to recognize the cost/fair value of the purchased  or acquired agricultural and forestry equipment costing less than 50,000. </a:t>
            </a:r>
          </a:p>
        </p:txBody>
      </p:sp>
      <p:sp>
        <p:nvSpPr>
          <p:cNvPr id="8" name="TextBox 8"/>
          <p:cNvSpPr txBox="1"/>
          <p:nvPr/>
        </p:nvSpPr>
        <p:spPr>
          <a:xfrm>
            <a:off x="467910" y="6670303"/>
            <a:ext cx="18745459" cy="3073229"/>
          </a:xfrm>
          <a:prstGeom prst="rect">
            <a:avLst/>
          </a:prstGeom>
        </p:spPr>
        <p:txBody>
          <a:bodyPr lIns="0" tIns="0" rIns="0" bIns="0" rtlCol="0" anchor="t">
            <a:spAutoFit/>
          </a:bodyPr>
          <a:lstStyle/>
          <a:p>
            <a:pPr marL="757106" lvl="1" indent="-378553" algn="just">
              <a:lnSpc>
                <a:spcPts val="4909"/>
              </a:lnSpc>
              <a:buFont typeface="Arial"/>
              <a:buChar char="•"/>
            </a:pPr>
            <a:r>
              <a:rPr lang="en-US" sz="3506" b="1">
                <a:solidFill>
                  <a:srgbClr val="001C72"/>
                </a:solidFill>
                <a:latin typeface="Open Sauce Bold"/>
                <a:ea typeface="Open Sauce Bold"/>
                <a:cs typeface="Open Sauce Bold"/>
                <a:sym typeface="Open Sauce Bold"/>
              </a:rPr>
              <a:t>threshing and milling machines</a:t>
            </a:r>
          </a:p>
          <a:p>
            <a:pPr marL="757106" lvl="1" indent="-378553" algn="just">
              <a:lnSpc>
                <a:spcPts val="4909"/>
              </a:lnSpc>
              <a:buFont typeface="Arial"/>
              <a:buChar char="•"/>
            </a:pPr>
            <a:r>
              <a:rPr lang="en-US" sz="3506" b="1">
                <a:solidFill>
                  <a:srgbClr val="001C72"/>
                </a:solidFill>
                <a:latin typeface="Open Sauce Bold"/>
                <a:ea typeface="Open Sauce Bold"/>
                <a:cs typeface="Open Sauce Bold"/>
                <a:sym typeface="Open Sauce Bold"/>
              </a:rPr>
              <a:t>plow</a:t>
            </a:r>
          </a:p>
          <a:p>
            <a:pPr marL="757106" lvl="1" indent="-378553" algn="just">
              <a:lnSpc>
                <a:spcPts val="4909"/>
              </a:lnSpc>
              <a:buFont typeface="Arial"/>
              <a:buChar char="•"/>
            </a:pPr>
            <a:r>
              <a:rPr lang="en-US" sz="3506" b="1">
                <a:solidFill>
                  <a:srgbClr val="001C72"/>
                </a:solidFill>
                <a:latin typeface="Open Sauce Bold"/>
                <a:ea typeface="Open Sauce Bold"/>
                <a:cs typeface="Open Sauce Bold"/>
                <a:sym typeface="Open Sauce Bold"/>
              </a:rPr>
              <a:t>grass cutting machines</a:t>
            </a:r>
          </a:p>
          <a:p>
            <a:pPr marL="757106" lvl="1" indent="-378553" algn="just">
              <a:lnSpc>
                <a:spcPts val="4909"/>
              </a:lnSpc>
              <a:buFont typeface="Arial"/>
              <a:buChar char="•"/>
            </a:pPr>
            <a:r>
              <a:rPr lang="en-US" sz="3506" b="1">
                <a:solidFill>
                  <a:srgbClr val="001C72"/>
                </a:solidFill>
                <a:latin typeface="Open Sauce Bold"/>
                <a:ea typeface="Open Sauce Bold"/>
                <a:cs typeface="Open Sauce Bold"/>
                <a:sym typeface="Open Sauce Bold"/>
              </a:rPr>
              <a:t>farming</a:t>
            </a:r>
          </a:p>
          <a:p>
            <a:pPr marL="757106" lvl="1" indent="-378553" algn="just">
              <a:lnSpc>
                <a:spcPts val="4909"/>
              </a:lnSpc>
              <a:buFont typeface="Arial"/>
              <a:buChar char="•"/>
            </a:pPr>
            <a:r>
              <a:rPr lang="en-US" sz="3506" b="1">
                <a:solidFill>
                  <a:srgbClr val="001C72"/>
                </a:solidFill>
                <a:latin typeface="Open Sauce Bold"/>
                <a:ea typeface="Open Sauce Bold"/>
                <a:cs typeface="Open Sauce Bold"/>
                <a:sym typeface="Open Sauce Bold"/>
              </a:rPr>
              <a:t>gardening tools. </a:t>
            </a:r>
          </a:p>
        </p:txBody>
      </p:sp>
      <p:grpSp>
        <p:nvGrpSpPr>
          <p:cNvPr id="9" name="Group 9"/>
          <p:cNvGrpSpPr/>
          <p:nvPr/>
        </p:nvGrpSpPr>
        <p:grpSpPr>
          <a:xfrm>
            <a:off x="16838704" y="168654"/>
            <a:ext cx="1198896" cy="119889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48513"/>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Freeform 4"/>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374589" y="3725050"/>
            <a:ext cx="8121796" cy="5138063"/>
          </a:xfrm>
          <a:custGeom>
            <a:avLst/>
            <a:gdLst/>
            <a:ahLst/>
            <a:cxnLst/>
            <a:rect l="l" t="t" r="r" b="b"/>
            <a:pathLst>
              <a:path w="8121796" h="5138063">
                <a:moveTo>
                  <a:pt x="0" y="0"/>
                </a:moveTo>
                <a:lnTo>
                  <a:pt x="8121796" y="0"/>
                </a:lnTo>
                <a:lnTo>
                  <a:pt x="8121796" y="5138063"/>
                </a:lnTo>
                <a:lnTo>
                  <a:pt x="0" y="5138063"/>
                </a:lnTo>
                <a:lnTo>
                  <a:pt x="0" y="0"/>
                </a:lnTo>
                <a:close/>
              </a:path>
            </a:pathLst>
          </a:custGeom>
          <a:blipFill>
            <a:blip r:embed="rId7"/>
            <a:stretch>
              <a:fillRect l="-5396" t="-184993" r="-278747" b="-56569"/>
            </a:stretch>
          </a:blipFill>
        </p:spPr>
      </p:sp>
      <p:sp>
        <p:nvSpPr>
          <p:cNvPr id="7" name="Freeform 7"/>
          <p:cNvSpPr/>
          <p:nvPr/>
        </p:nvSpPr>
        <p:spPr>
          <a:xfrm>
            <a:off x="8822086" y="3725050"/>
            <a:ext cx="8437214" cy="6561950"/>
          </a:xfrm>
          <a:custGeom>
            <a:avLst/>
            <a:gdLst/>
            <a:ahLst/>
            <a:cxnLst/>
            <a:rect l="l" t="t" r="r" b="b"/>
            <a:pathLst>
              <a:path w="8437214" h="6561950">
                <a:moveTo>
                  <a:pt x="0" y="0"/>
                </a:moveTo>
                <a:lnTo>
                  <a:pt x="8437214" y="0"/>
                </a:lnTo>
                <a:lnTo>
                  <a:pt x="8437214" y="6561950"/>
                </a:lnTo>
                <a:lnTo>
                  <a:pt x="0" y="6561950"/>
                </a:lnTo>
                <a:lnTo>
                  <a:pt x="0" y="0"/>
                </a:lnTo>
                <a:close/>
              </a:path>
            </a:pathLst>
          </a:custGeom>
          <a:blipFill>
            <a:blip r:embed="rId8"/>
            <a:stretch>
              <a:fillRect l="-5413" t="-86106" r="-261507" b="-79269"/>
            </a:stretch>
          </a:blipFill>
        </p:spPr>
      </p:sp>
      <p:sp>
        <p:nvSpPr>
          <p:cNvPr id="8" name="TextBox 8"/>
          <p:cNvSpPr txBox="1"/>
          <p:nvPr/>
        </p:nvSpPr>
        <p:spPr>
          <a:xfrm>
            <a:off x="118577" y="2371137"/>
            <a:ext cx="14380894" cy="1742740"/>
          </a:xfrm>
          <a:prstGeom prst="rect">
            <a:avLst/>
          </a:prstGeom>
        </p:spPr>
        <p:txBody>
          <a:bodyPr lIns="0" tIns="0" rIns="0" bIns="0" rtlCol="0" anchor="t">
            <a:spAutoFit/>
          </a:bodyPr>
          <a:lstStyle/>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SEMI-EXPENDABLE AGRICULTURAL AND</a:t>
            </a:r>
          </a:p>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FORESTRY EQUIPMENT EXPENSES (5020321004)</a:t>
            </a:r>
          </a:p>
          <a:p>
            <a:pPr algn="l">
              <a:lnSpc>
                <a:spcPts val="4514"/>
              </a:lnSpc>
            </a:pPr>
            <a:endParaRPr lang="en-US" sz="4469" b="1" i="1" spc="-201">
              <a:solidFill>
                <a:srgbClr val="1F79A9"/>
              </a:solidFill>
              <a:latin typeface="Open Sauce Bold Italics"/>
              <a:ea typeface="Open Sauce Bold Italics"/>
              <a:cs typeface="Open Sauce Bold Italics"/>
              <a:sym typeface="Open Sauce Bold Italics"/>
            </a:endParaRPr>
          </a:p>
        </p:txBody>
      </p:sp>
      <p:grpSp>
        <p:nvGrpSpPr>
          <p:cNvPr id="9" name="Group 9"/>
          <p:cNvGrpSpPr/>
          <p:nvPr/>
        </p:nvGrpSpPr>
        <p:grpSpPr>
          <a:xfrm>
            <a:off x="16838704" y="168654"/>
            <a:ext cx="1198896" cy="119889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a:stretch>
            </a:blipFill>
          </p:spPr>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307687"/>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TextBox 4"/>
          <p:cNvSpPr txBox="1"/>
          <p:nvPr/>
        </p:nvSpPr>
        <p:spPr>
          <a:xfrm>
            <a:off x="118577" y="2622066"/>
            <a:ext cx="12083650" cy="2015277"/>
          </a:xfrm>
          <a:prstGeom prst="rect">
            <a:avLst/>
          </a:prstGeom>
        </p:spPr>
        <p:txBody>
          <a:bodyPr lIns="0" tIns="0" rIns="0" bIns="0" rtlCol="0" anchor="t">
            <a:spAutoFit/>
          </a:bodyPr>
          <a:lstStyle/>
          <a:p>
            <a:pPr algn="l">
              <a:lnSpc>
                <a:spcPts val="5237"/>
              </a:lnSpc>
            </a:pPr>
            <a:r>
              <a:rPr lang="en-US" sz="5186" b="1" i="1" spc="-233">
                <a:solidFill>
                  <a:srgbClr val="1F79A9"/>
                </a:solidFill>
                <a:latin typeface="Open Sauce Bold Italics"/>
                <a:ea typeface="Open Sauce Bold Italics"/>
                <a:cs typeface="Open Sauce Bold Italics"/>
                <a:sym typeface="Open Sauce Bold Italics"/>
              </a:rPr>
              <a:t>SEMI-EXPENDABLE COMMUNICATION</a:t>
            </a:r>
          </a:p>
          <a:p>
            <a:pPr algn="l">
              <a:lnSpc>
                <a:spcPts val="5237"/>
              </a:lnSpc>
            </a:pPr>
            <a:r>
              <a:rPr lang="en-US" sz="5186" b="1" i="1" spc="-233">
                <a:solidFill>
                  <a:srgbClr val="1F79A9"/>
                </a:solidFill>
                <a:latin typeface="Open Sauce Bold Italics"/>
                <a:ea typeface="Open Sauce Bold Italics"/>
                <a:cs typeface="Open Sauce Bold Italics"/>
                <a:sym typeface="Open Sauce Bold Italics"/>
              </a:rPr>
              <a:t>EQUIPMENT EXPENSES (5020321007)</a:t>
            </a:r>
          </a:p>
          <a:p>
            <a:pPr algn="l">
              <a:lnSpc>
                <a:spcPts val="5237"/>
              </a:lnSpc>
            </a:pPr>
            <a:endParaRPr lang="en-US" sz="5186" b="1" i="1" spc="-233">
              <a:solidFill>
                <a:srgbClr val="1F79A9"/>
              </a:solidFill>
              <a:latin typeface="Open Sauce Bold Italics"/>
              <a:ea typeface="Open Sauce Bold Italics"/>
              <a:cs typeface="Open Sauce Bold Italics"/>
              <a:sym typeface="Open Sauce Bold Italics"/>
            </a:endParaRPr>
          </a:p>
        </p:txBody>
      </p:sp>
      <p:sp>
        <p:nvSpPr>
          <p:cNvPr id="5" name="Freeform 5"/>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213165" y="4323527"/>
            <a:ext cx="17861670" cy="2205500"/>
          </a:xfrm>
          <a:prstGeom prst="rect">
            <a:avLst/>
          </a:prstGeom>
        </p:spPr>
        <p:txBody>
          <a:bodyPr lIns="0" tIns="0" rIns="0" bIns="0" rtlCol="0" anchor="t">
            <a:spAutoFit/>
          </a:bodyPr>
          <a:lstStyle/>
          <a:p>
            <a:pPr algn="just">
              <a:lnSpc>
                <a:spcPts val="5860"/>
              </a:lnSpc>
            </a:pPr>
            <a:r>
              <a:rPr lang="en-US" sz="4185" b="1">
                <a:solidFill>
                  <a:srgbClr val="001C72"/>
                </a:solidFill>
                <a:latin typeface="Open Sauce Bold"/>
                <a:ea typeface="Open Sauce Bold"/>
                <a:cs typeface="Open Sauce Bold"/>
                <a:sym typeface="Open Sauce Bold"/>
              </a:rPr>
              <a:t>This account is used to recognize the cost/fair value of the purchased /acquired communication equipment costing less than 50,000 for the use in the government operations</a:t>
            </a:r>
          </a:p>
        </p:txBody>
      </p:sp>
      <p:sp>
        <p:nvSpPr>
          <p:cNvPr id="8" name="TextBox 8"/>
          <p:cNvSpPr txBox="1"/>
          <p:nvPr/>
        </p:nvSpPr>
        <p:spPr>
          <a:xfrm>
            <a:off x="581935" y="7146553"/>
            <a:ext cx="17124130" cy="1215854"/>
          </a:xfrm>
          <a:prstGeom prst="rect">
            <a:avLst/>
          </a:prstGeom>
        </p:spPr>
        <p:txBody>
          <a:bodyPr lIns="0" tIns="0" rIns="0" bIns="0" rtlCol="0" anchor="t">
            <a:spAutoFit/>
          </a:bodyPr>
          <a:lstStyle/>
          <a:p>
            <a:pPr marL="757106" lvl="1" indent="-378553" algn="just">
              <a:lnSpc>
                <a:spcPts val="4909"/>
              </a:lnSpc>
              <a:buFont typeface="Arial"/>
              <a:buChar char="•"/>
            </a:pPr>
            <a:r>
              <a:rPr lang="en-US" sz="3506" b="1">
                <a:solidFill>
                  <a:srgbClr val="001C72"/>
                </a:solidFill>
                <a:latin typeface="Open Sauce Bold"/>
                <a:ea typeface="Open Sauce Bold"/>
                <a:cs typeface="Open Sauce Bold"/>
                <a:sym typeface="Open Sauce Bold"/>
              </a:rPr>
              <a:t>It includes two-way radio (walkie-talkie) and the like for the use in government operations. </a:t>
            </a:r>
          </a:p>
        </p:txBody>
      </p:sp>
      <p:grpSp>
        <p:nvGrpSpPr>
          <p:cNvPr id="9" name="Group 9"/>
          <p:cNvGrpSpPr/>
          <p:nvPr/>
        </p:nvGrpSpPr>
        <p:grpSpPr>
          <a:xfrm>
            <a:off x="16838704" y="168654"/>
            <a:ext cx="1198896" cy="119889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48513"/>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Freeform 4"/>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425985" y="3863879"/>
            <a:ext cx="8718015" cy="5321278"/>
          </a:xfrm>
          <a:custGeom>
            <a:avLst/>
            <a:gdLst/>
            <a:ahLst/>
            <a:cxnLst/>
            <a:rect l="l" t="t" r="r" b="b"/>
            <a:pathLst>
              <a:path w="8718015" h="5321278">
                <a:moveTo>
                  <a:pt x="0" y="0"/>
                </a:moveTo>
                <a:lnTo>
                  <a:pt x="8718015" y="0"/>
                </a:lnTo>
                <a:lnTo>
                  <a:pt x="8718015" y="5321278"/>
                </a:lnTo>
                <a:lnTo>
                  <a:pt x="0" y="5321278"/>
                </a:lnTo>
                <a:lnTo>
                  <a:pt x="0" y="0"/>
                </a:lnTo>
                <a:close/>
              </a:path>
            </a:pathLst>
          </a:custGeom>
          <a:blipFill>
            <a:blip r:embed="rId7"/>
            <a:stretch>
              <a:fillRect l="-6963" t="-165434" r="-270201" b="-82146"/>
            </a:stretch>
          </a:blipFill>
        </p:spPr>
      </p:sp>
      <p:sp>
        <p:nvSpPr>
          <p:cNvPr id="7" name="Freeform 7"/>
          <p:cNvSpPr/>
          <p:nvPr/>
        </p:nvSpPr>
        <p:spPr>
          <a:xfrm>
            <a:off x="9644798" y="3863879"/>
            <a:ext cx="8115300" cy="6253232"/>
          </a:xfrm>
          <a:custGeom>
            <a:avLst/>
            <a:gdLst/>
            <a:ahLst/>
            <a:cxnLst/>
            <a:rect l="l" t="t" r="r" b="b"/>
            <a:pathLst>
              <a:path w="8115300" h="6253232">
                <a:moveTo>
                  <a:pt x="0" y="0"/>
                </a:moveTo>
                <a:lnTo>
                  <a:pt x="8115300" y="0"/>
                </a:lnTo>
                <a:lnTo>
                  <a:pt x="8115300" y="6253231"/>
                </a:lnTo>
                <a:lnTo>
                  <a:pt x="0" y="6253231"/>
                </a:lnTo>
                <a:lnTo>
                  <a:pt x="0" y="0"/>
                </a:lnTo>
                <a:close/>
              </a:path>
            </a:pathLst>
          </a:custGeom>
          <a:blipFill>
            <a:blip r:embed="rId8"/>
            <a:stretch>
              <a:fillRect l="-6267" t="-108452" r="-270898" b="-66878"/>
            </a:stretch>
          </a:blipFill>
        </p:spPr>
      </p:sp>
      <p:sp>
        <p:nvSpPr>
          <p:cNvPr id="8" name="TextBox 8"/>
          <p:cNvSpPr txBox="1"/>
          <p:nvPr/>
        </p:nvSpPr>
        <p:spPr>
          <a:xfrm>
            <a:off x="118577" y="2442144"/>
            <a:ext cx="10766532" cy="1746152"/>
          </a:xfrm>
          <a:prstGeom prst="rect">
            <a:avLst/>
          </a:prstGeom>
        </p:spPr>
        <p:txBody>
          <a:bodyPr lIns="0" tIns="0" rIns="0" bIns="0" rtlCol="0" anchor="t">
            <a:spAutoFit/>
          </a:bodyPr>
          <a:lstStyle/>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SEMI-EXPENDABLE COMMUNICATION</a:t>
            </a:r>
          </a:p>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EQUIPMENT EXPENSES (5020321007)</a:t>
            </a:r>
          </a:p>
          <a:p>
            <a:pPr algn="l">
              <a:lnSpc>
                <a:spcPts val="4514"/>
              </a:lnSpc>
            </a:pPr>
            <a:endParaRPr lang="en-US" sz="4469" b="1" i="1" spc="-201">
              <a:solidFill>
                <a:srgbClr val="1F79A9"/>
              </a:solidFill>
              <a:latin typeface="Open Sauce Bold Italics"/>
              <a:ea typeface="Open Sauce Bold Italics"/>
              <a:cs typeface="Open Sauce Bold Italics"/>
              <a:sym typeface="Open Sauce Bold Italics"/>
            </a:endParaRPr>
          </a:p>
        </p:txBody>
      </p:sp>
      <p:grpSp>
        <p:nvGrpSpPr>
          <p:cNvPr id="9" name="Group 9"/>
          <p:cNvGrpSpPr/>
          <p:nvPr/>
        </p:nvGrpSpPr>
        <p:grpSpPr>
          <a:xfrm>
            <a:off x="16838704" y="168654"/>
            <a:ext cx="1198896" cy="119889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a:stretch>
            </a:blipFill>
          </p:spPr>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307687"/>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TextBox 4"/>
          <p:cNvSpPr txBox="1"/>
          <p:nvPr/>
        </p:nvSpPr>
        <p:spPr>
          <a:xfrm>
            <a:off x="118577" y="2622066"/>
            <a:ext cx="14615595" cy="2304385"/>
          </a:xfrm>
          <a:prstGeom prst="rect">
            <a:avLst/>
          </a:prstGeom>
        </p:spPr>
        <p:txBody>
          <a:bodyPr lIns="0" tIns="0" rIns="0" bIns="0" rtlCol="0" anchor="t">
            <a:spAutoFit/>
          </a:bodyPr>
          <a:lstStyle/>
          <a:p>
            <a:pPr algn="l">
              <a:lnSpc>
                <a:spcPts val="5947"/>
              </a:lnSpc>
            </a:pPr>
            <a:r>
              <a:rPr lang="en-US" sz="5888" b="1" i="1" spc="-264" dirty="0">
                <a:solidFill>
                  <a:srgbClr val="1F79A9"/>
                </a:solidFill>
                <a:latin typeface="Open Sauce Bold Italics"/>
                <a:ea typeface="Open Sauce Bold Italics"/>
                <a:cs typeface="Open Sauce Bold Italics"/>
                <a:sym typeface="Open Sauce Bold Italics"/>
              </a:rPr>
              <a:t>SEMI-EXPENDABLE MEDICAL EQUIPMENT EXPENSES (5020321010)</a:t>
            </a:r>
          </a:p>
          <a:p>
            <a:pPr algn="l">
              <a:lnSpc>
                <a:spcPts val="5947"/>
              </a:lnSpc>
            </a:pPr>
            <a:endParaRPr lang="en-US" sz="5888" b="1" i="1" spc="-264" dirty="0">
              <a:solidFill>
                <a:srgbClr val="1F79A9"/>
              </a:solidFill>
              <a:latin typeface="Open Sauce Bold Italics"/>
              <a:ea typeface="Open Sauce Bold Italics"/>
              <a:cs typeface="Open Sauce Bold Italics"/>
              <a:sym typeface="Open Sauce Bold Italics"/>
            </a:endParaRPr>
          </a:p>
        </p:txBody>
      </p:sp>
      <p:sp>
        <p:nvSpPr>
          <p:cNvPr id="5" name="Freeform 5"/>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1028700" y="4642727"/>
            <a:ext cx="17861670" cy="2205500"/>
          </a:xfrm>
          <a:prstGeom prst="rect">
            <a:avLst/>
          </a:prstGeom>
        </p:spPr>
        <p:txBody>
          <a:bodyPr lIns="0" tIns="0" rIns="0" bIns="0" rtlCol="0" anchor="t">
            <a:spAutoFit/>
          </a:bodyPr>
          <a:lstStyle/>
          <a:p>
            <a:pPr algn="just">
              <a:lnSpc>
                <a:spcPts val="5860"/>
              </a:lnSpc>
            </a:pPr>
            <a:r>
              <a:rPr lang="en-US" sz="4185" b="1">
                <a:solidFill>
                  <a:srgbClr val="001C72"/>
                </a:solidFill>
                <a:latin typeface="Open Sauce Bold"/>
                <a:ea typeface="Open Sauce Bold"/>
                <a:cs typeface="Open Sauce Bold"/>
                <a:sym typeface="Open Sauce Bold"/>
              </a:rPr>
              <a:t>This account is used to recognize the cost/fair value of the</a:t>
            </a:r>
          </a:p>
          <a:p>
            <a:pPr algn="just">
              <a:lnSpc>
                <a:spcPts val="5860"/>
              </a:lnSpc>
            </a:pPr>
            <a:r>
              <a:rPr lang="en-US" sz="4185" b="1">
                <a:solidFill>
                  <a:srgbClr val="001C72"/>
                </a:solidFill>
                <a:latin typeface="Open Sauce Bold"/>
                <a:ea typeface="Open Sauce Bold"/>
                <a:cs typeface="Open Sauce Bold"/>
                <a:sym typeface="Open Sauce Bold"/>
              </a:rPr>
              <a:t>purchased /acquired medical equipment costing less than</a:t>
            </a:r>
          </a:p>
          <a:p>
            <a:pPr algn="just">
              <a:lnSpc>
                <a:spcPts val="5860"/>
              </a:lnSpc>
            </a:pPr>
            <a:r>
              <a:rPr lang="en-US" sz="4185" b="1">
                <a:solidFill>
                  <a:srgbClr val="001C72"/>
                </a:solidFill>
                <a:latin typeface="Open Sauce Bold"/>
                <a:ea typeface="Open Sauce Bold"/>
                <a:cs typeface="Open Sauce Bold"/>
                <a:sym typeface="Open Sauce Bold"/>
              </a:rPr>
              <a:t>50,000.</a:t>
            </a:r>
          </a:p>
        </p:txBody>
      </p:sp>
      <p:sp>
        <p:nvSpPr>
          <p:cNvPr id="8" name="TextBox 8"/>
          <p:cNvSpPr txBox="1"/>
          <p:nvPr/>
        </p:nvSpPr>
        <p:spPr>
          <a:xfrm>
            <a:off x="581935" y="7426093"/>
            <a:ext cx="17124130" cy="1834979"/>
          </a:xfrm>
          <a:prstGeom prst="rect">
            <a:avLst/>
          </a:prstGeom>
        </p:spPr>
        <p:txBody>
          <a:bodyPr lIns="0" tIns="0" rIns="0" bIns="0" rtlCol="0" anchor="t">
            <a:spAutoFit/>
          </a:bodyPr>
          <a:lstStyle/>
          <a:p>
            <a:pPr marL="757106" lvl="1" indent="-378553" algn="just">
              <a:lnSpc>
                <a:spcPts val="4909"/>
              </a:lnSpc>
              <a:buFont typeface="Arial"/>
              <a:buChar char="•"/>
            </a:pPr>
            <a:r>
              <a:rPr lang="en-US" sz="3506" b="1">
                <a:solidFill>
                  <a:srgbClr val="001C72"/>
                </a:solidFill>
                <a:latin typeface="Open Sauce Bold"/>
                <a:ea typeface="Open Sauce Bold"/>
                <a:cs typeface="Open Sauce Bold"/>
                <a:sym typeface="Open Sauce Bold"/>
              </a:rPr>
              <a:t>It includes thermal scanner, thermometer, automated alcohol and soap dispenser, hands free hand washing equipment and the like for the use in the delivery of medical services. </a:t>
            </a:r>
          </a:p>
        </p:txBody>
      </p:sp>
      <p:grpSp>
        <p:nvGrpSpPr>
          <p:cNvPr id="9" name="Group 9"/>
          <p:cNvGrpSpPr/>
          <p:nvPr/>
        </p:nvGrpSpPr>
        <p:grpSpPr>
          <a:xfrm>
            <a:off x="16838704" y="168654"/>
            <a:ext cx="1198896" cy="119889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48513"/>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Freeform 4"/>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386492" y="3999512"/>
            <a:ext cx="8108020" cy="4886698"/>
          </a:xfrm>
          <a:custGeom>
            <a:avLst/>
            <a:gdLst/>
            <a:ahLst/>
            <a:cxnLst/>
            <a:rect l="l" t="t" r="r" b="b"/>
            <a:pathLst>
              <a:path w="8108020" h="4886698">
                <a:moveTo>
                  <a:pt x="0" y="0"/>
                </a:moveTo>
                <a:lnTo>
                  <a:pt x="8108020" y="0"/>
                </a:lnTo>
                <a:lnTo>
                  <a:pt x="8108020" y="4886698"/>
                </a:lnTo>
                <a:lnTo>
                  <a:pt x="0" y="4886698"/>
                </a:lnTo>
                <a:lnTo>
                  <a:pt x="0" y="0"/>
                </a:lnTo>
                <a:close/>
              </a:path>
            </a:pathLst>
          </a:custGeom>
          <a:blipFill>
            <a:blip r:embed="rId7"/>
            <a:stretch>
              <a:fillRect l="-11002" t="-120938" r="-261419" b="-126642"/>
            </a:stretch>
          </a:blipFill>
        </p:spPr>
      </p:sp>
      <p:sp>
        <p:nvSpPr>
          <p:cNvPr id="7" name="Freeform 7"/>
          <p:cNvSpPr/>
          <p:nvPr/>
        </p:nvSpPr>
        <p:spPr>
          <a:xfrm>
            <a:off x="9144000" y="3725050"/>
            <a:ext cx="8782497" cy="6861394"/>
          </a:xfrm>
          <a:custGeom>
            <a:avLst/>
            <a:gdLst/>
            <a:ahLst/>
            <a:cxnLst/>
            <a:rect l="l" t="t" r="r" b="b"/>
            <a:pathLst>
              <a:path w="8782497" h="6861394">
                <a:moveTo>
                  <a:pt x="0" y="0"/>
                </a:moveTo>
                <a:lnTo>
                  <a:pt x="8782497" y="0"/>
                </a:lnTo>
                <a:lnTo>
                  <a:pt x="8782497" y="6861394"/>
                </a:lnTo>
                <a:lnTo>
                  <a:pt x="0" y="6861394"/>
                </a:lnTo>
                <a:lnTo>
                  <a:pt x="0" y="0"/>
                </a:lnTo>
                <a:close/>
              </a:path>
            </a:pathLst>
          </a:custGeom>
          <a:blipFill>
            <a:blip r:embed="rId8"/>
            <a:stretch>
              <a:fillRect l="-10817" t="-87488" r="-255359" b="-76155"/>
            </a:stretch>
          </a:blipFill>
        </p:spPr>
      </p:sp>
      <p:sp>
        <p:nvSpPr>
          <p:cNvPr id="8" name="TextBox 8"/>
          <p:cNvSpPr txBox="1"/>
          <p:nvPr/>
        </p:nvSpPr>
        <p:spPr>
          <a:xfrm>
            <a:off x="118577" y="2565969"/>
            <a:ext cx="13589881" cy="1746152"/>
          </a:xfrm>
          <a:prstGeom prst="rect">
            <a:avLst/>
          </a:prstGeom>
        </p:spPr>
        <p:txBody>
          <a:bodyPr lIns="0" tIns="0" rIns="0" bIns="0" rtlCol="0" anchor="t">
            <a:spAutoFit/>
          </a:bodyPr>
          <a:lstStyle/>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SEMI-EXPENDABLE MEDICAL EQUIPMENT EXPENSES (5020321010)</a:t>
            </a:r>
          </a:p>
          <a:p>
            <a:pPr algn="l">
              <a:lnSpc>
                <a:spcPts val="4514"/>
              </a:lnSpc>
            </a:pPr>
            <a:endParaRPr lang="en-US" sz="4469" b="1" i="1" spc="-201">
              <a:solidFill>
                <a:srgbClr val="1F79A9"/>
              </a:solidFill>
              <a:latin typeface="Open Sauce Bold Italics"/>
              <a:ea typeface="Open Sauce Bold Italics"/>
              <a:cs typeface="Open Sauce Bold Italics"/>
              <a:sym typeface="Open Sauce Bold Italics"/>
            </a:endParaRPr>
          </a:p>
        </p:txBody>
      </p:sp>
      <p:grpSp>
        <p:nvGrpSpPr>
          <p:cNvPr id="9" name="Group 9"/>
          <p:cNvGrpSpPr/>
          <p:nvPr/>
        </p:nvGrpSpPr>
        <p:grpSpPr>
          <a:xfrm>
            <a:off x="16838704" y="150212"/>
            <a:ext cx="1198896" cy="119889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a:stretch>
            </a:blipFill>
          </p:spPr>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307687"/>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TextBox 4"/>
          <p:cNvSpPr txBox="1"/>
          <p:nvPr/>
        </p:nvSpPr>
        <p:spPr>
          <a:xfrm>
            <a:off x="118577" y="2612541"/>
            <a:ext cx="13584543" cy="1445203"/>
          </a:xfrm>
          <a:prstGeom prst="rect">
            <a:avLst/>
          </a:prstGeom>
        </p:spPr>
        <p:txBody>
          <a:bodyPr lIns="0" tIns="0" rIns="0" bIns="0" rtlCol="0" anchor="t">
            <a:spAutoFit/>
          </a:bodyPr>
          <a:lstStyle/>
          <a:p>
            <a:pPr algn="l">
              <a:lnSpc>
                <a:spcPts val="5528"/>
              </a:lnSpc>
            </a:pPr>
            <a:r>
              <a:rPr lang="en-US" sz="5473" b="1" i="1" spc="-246">
                <a:solidFill>
                  <a:srgbClr val="1F79A9"/>
                </a:solidFill>
                <a:latin typeface="Open Sauce Bold Italics"/>
                <a:ea typeface="Open Sauce Bold Italics"/>
                <a:cs typeface="Open Sauce Bold Italics"/>
                <a:sym typeface="Open Sauce Bold Italics"/>
              </a:rPr>
              <a:t>SEMI-EXPENDABLE SPORTS EQUIPMENT EXPENSES (5020321012)</a:t>
            </a:r>
          </a:p>
        </p:txBody>
      </p:sp>
      <p:sp>
        <p:nvSpPr>
          <p:cNvPr id="5" name="Freeform 5"/>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213165" y="4463297"/>
            <a:ext cx="17861670" cy="2205500"/>
          </a:xfrm>
          <a:prstGeom prst="rect">
            <a:avLst/>
          </a:prstGeom>
        </p:spPr>
        <p:txBody>
          <a:bodyPr lIns="0" tIns="0" rIns="0" bIns="0" rtlCol="0" anchor="t">
            <a:spAutoFit/>
          </a:bodyPr>
          <a:lstStyle/>
          <a:p>
            <a:pPr algn="just">
              <a:lnSpc>
                <a:spcPts val="5860"/>
              </a:lnSpc>
            </a:pPr>
            <a:r>
              <a:rPr lang="en-US" sz="4185" b="1">
                <a:solidFill>
                  <a:srgbClr val="001C72"/>
                </a:solidFill>
                <a:latin typeface="Open Sauce Bold"/>
                <a:ea typeface="Open Sauce Bold"/>
                <a:cs typeface="Open Sauce Bold"/>
                <a:sym typeface="Open Sauce Bold"/>
              </a:rPr>
              <a:t>This account is used to recognize the cost/fair value of the purchased /acquired sports equipment costing less than 50,000 for the use in the government's promotion of sports.</a:t>
            </a:r>
          </a:p>
        </p:txBody>
      </p:sp>
      <p:sp>
        <p:nvSpPr>
          <p:cNvPr id="8" name="TextBox 8"/>
          <p:cNvSpPr txBox="1"/>
          <p:nvPr/>
        </p:nvSpPr>
        <p:spPr>
          <a:xfrm>
            <a:off x="581935" y="7423321"/>
            <a:ext cx="17124130" cy="1834979"/>
          </a:xfrm>
          <a:prstGeom prst="rect">
            <a:avLst/>
          </a:prstGeom>
        </p:spPr>
        <p:txBody>
          <a:bodyPr lIns="0" tIns="0" rIns="0" bIns="0" rtlCol="0" anchor="t">
            <a:spAutoFit/>
          </a:bodyPr>
          <a:lstStyle/>
          <a:p>
            <a:pPr marL="757106" lvl="1" indent="-378553" algn="just">
              <a:lnSpc>
                <a:spcPts val="4909"/>
              </a:lnSpc>
              <a:buFont typeface="Arial"/>
              <a:buChar char="•"/>
            </a:pPr>
            <a:r>
              <a:rPr lang="en-US" sz="3506" b="1">
                <a:solidFill>
                  <a:srgbClr val="001C72"/>
                </a:solidFill>
                <a:latin typeface="Open Sauce Bold"/>
                <a:ea typeface="Open Sauce Bold"/>
                <a:cs typeface="Open Sauce Bold"/>
                <a:sym typeface="Open Sauce Bold"/>
              </a:rPr>
              <a:t>It includes Sepak Takraw ball and net, Javelin Throw, Discuss Throw, Shot put, Lawn and table tennis ball/net, Basketball Ring,/Ball/net, Volleyball ball/Net , Chessboard and Badminton</a:t>
            </a:r>
          </a:p>
        </p:txBody>
      </p:sp>
      <p:grpSp>
        <p:nvGrpSpPr>
          <p:cNvPr id="9" name="Group 9"/>
          <p:cNvGrpSpPr/>
          <p:nvPr/>
        </p:nvGrpSpPr>
        <p:grpSpPr>
          <a:xfrm>
            <a:off x="16838704" y="168654"/>
            <a:ext cx="1198896" cy="119889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48513"/>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Freeform 4"/>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6" name="Group 6"/>
          <p:cNvGrpSpPr/>
          <p:nvPr/>
        </p:nvGrpSpPr>
        <p:grpSpPr>
          <a:xfrm>
            <a:off x="16838704" y="168654"/>
            <a:ext cx="1198896" cy="119889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
        <p:nvSpPr>
          <p:cNvPr id="8" name="Freeform 8"/>
          <p:cNvSpPr/>
          <p:nvPr/>
        </p:nvSpPr>
        <p:spPr>
          <a:xfrm>
            <a:off x="342518" y="4035656"/>
            <a:ext cx="8544087" cy="5556253"/>
          </a:xfrm>
          <a:custGeom>
            <a:avLst/>
            <a:gdLst/>
            <a:ahLst/>
            <a:cxnLst/>
            <a:rect l="l" t="t" r="r" b="b"/>
            <a:pathLst>
              <a:path w="8544087" h="5556253">
                <a:moveTo>
                  <a:pt x="0" y="0"/>
                </a:moveTo>
                <a:lnTo>
                  <a:pt x="8544087" y="0"/>
                </a:lnTo>
                <a:lnTo>
                  <a:pt x="8544087" y="5556253"/>
                </a:lnTo>
                <a:lnTo>
                  <a:pt x="0" y="5556253"/>
                </a:lnTo>
                <a:lnTo>
                  <a:pt x="0" y="0"/>
                </a:lnTo>
                <a:close/>
              </a:path>
            </a:pathLst>
          </a:custGeom>
          <a:blipFill>
            <a:blip r:embed="rId8"/>
            <a:stretch>
              <a:fillRect l="-10798" t="-150908" r="-279103" b="-86349"/>
            </a:stretch>
          </a:blipFill>
        </p:spPr>
      </p:sp>
      <p:sp>
        <p:nvSpPr>
          <p:cNvPr id="9" name="Freeform 9"/>
          <p:cNvSpPr/>
          <p:nvPr/>
        </p:nvSpPr>
        <p:spPr>
          <a:xfrm>
            <a:off x="9303937" y="4035656"/>
            <a:ext cx="8551546" cy="6610915"/>
          </a:xfrm>
          <a:custGeom>
            <a:avLst/>
            <a:gdLst/>
            <a:ahLst/>
            <a:cxnLst/>
            <a:rect l="l" t="t" r="r" b="b"/>
            <a:pathLst>
              <a:path w="8551546" h="6610915">
                <a:moveTo>
                  <a:pt x="0" y="0"/>
                </a:moveTo>
                <a:lnTo>
                  <a:pt x="8551546" y="0"/>
                </a:lnTo>
                <a:lnTo>
                  <a:pt x="8551546" y="6610915"/>
                </a:lnTo>
                <a:lnTo>
                  <a:pt x="0" y="6610915"/>
                </a:lnTo>
                <a:lnTo>
                  <a:pt x="0" y="0"/>
                </a:lnTo>
                <a:close/>
              </a:path>
            </a:pathLst>
          </a:custGeom>
          <a:blipFill>
            <a:blip r:embed="rId9"/>
            <a:stretch>
              <a:fillRect l="-9358" t="-81281" r="-252679" b="-82145"/>
            </a:stretch>
          </a:blipFill>
        </p:spPr>
      </p:sp>
      <p:sp>
        <p:nvSpPr>
          <p:cNvPr id="10" name="TextBox 10"/>
          <p:cNvSpPr txBox="1"/>
          <p:nvPr/>
        </p:nvSpPr>
        <p:spPr>
          <a:xfrm>
            <a:off x="118577" y="2375229"/>
            <a:ext cx="13589881" cy="1174652"/>
          </a:xfrm>
          <a:prstGeom prst="rect">
            <a:avLst/>
          </a:prstGeom>
        </p:spPr>
        <p:txBody>
          <a:bodyPr lIns="0" tIns="0" rIns="0" bIns="0" rtlCol="0" anchor="t">
            <a:spAutoFit/>
          </a:bodyPr>
          <a:lstStyle/>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SEMI-EXPENDABLE SPORTS EQUIPMENT EXPENSES (5020321012)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307687"/>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TextBox 4"/>
          <p:cNvSpPr txBox="1"/>
          <p:nvPr/>
        </p:nvSpPr>
        <p:spPr>
          <a:xfrm>
            <a:off x="118577" y="2622066"/>
            <a:ext cx="13581299" cy="2059876"/>
          </a:xfrm>
          <a:prstGeom prst="rect">
            <a:avLst/>
          </a:prstGeom>
        </p:spPr>
        <p:txBody>
          <a:bodyPr lIns="0" tIns="0" rIns="0" bIns="0" rtlCol="0" anchor="t">
            <a:spAutoFit/>
          </a:bodyPr>
          <a:lstStyle/>
          <a:p>
            <a:pPr algn="l">
              <a:lnSpc>
                <a:spcPts val="5341"/>
              </a:lnSpc>
            </a:pPr>
            <a:r>
              <a:rPr lang="en-US" sz="5288" b="1" i="1" spc="-237">
                <a:solidFill>
                  <a:srgbClr val="1F79A9"/>
                </a:solidFill>
                <a:latin typeface="Open Sauce Bold Italics"/>
                <a:ea typeface="Open Sauce Bold Italics"/>
                <a:cs typeface="Open Sauce Bold Italics"/>
                <a:sym typeface="Open Sauce Bold Italics"/>
              </a:rPr>
              <a:t>SEMI-EXPENDABLE FURNITURE, FIXTURES AND BOOKS EXPENSES (5020322001)</a:t>
            </a:r>
          </a:p>
          <a:p>
            <a:pPr algn="l">
              <a:lnSpc>
                <a:spcPts val="5341"/>
              </a:lnSpc>
            </a:pPr>
            <a:endParaRPr lang="en-US" sz="5288" b="1" i="1" spc="-237">
              <a:solidFill>
                <a:srgbClr val="1F79A9"/>
              </a:solidFill>
              <a:latin typeface="Open Sauce Bold Italics"/>
              <a:ea typeface="Open Sauce Bold Italics"/>
              <a:cs typeface="Open Sauce Bold Italics"/>
              <a:sym typeface="Open Sauce Bold Italics"/>
            </a:endParaRPr>
          </a:p>
        </p:txBody>
      </p:sp>
      <p:sp>
        <p:nvSpPr>
          <p:cNvPr id="5" name="Freeform 5"/>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213165" y="4463297"/>
            <a:ext cx="17861670" cy="2205500"/>
          </a:xfrm>
          <a:prstGeom prst="rect">
            <a:avLst/>
          </a:prstGeom>
        </p:spPr>
        <p:txBody>
          <a:bodyPr lIns="0" tIns="0" rIns="0" bIns="0" rtlCol="0" anchor="t">
            <a:spAutoFit/>
          </a:bodyPr>
          <a:lstStyle/>
          <a:p>
            <a:pPr algn="just">
              <a:lnSpc>
                <a:spcPts val="5860"/>
              </a:lnSpc>
            </a:pPr>
            <a:r>
              <a:rPr lang="en-US" sz="4185" b="1">
                <a:solidFill>
                  <a:srgbClr val="001C72"/>
                </a:solidFill>
                <a:latin typeface="Open Sauce Bold"/>
                <a:ea typeface="Open Sauce Bold"/>
                <a:cs typeface="Open Sauce Bold"/>
                <a:sym typeface="Open Sauce Bold"/>
              </a:rPr>
              <a:t>This account is used to recognize the cost/fair value of the purchased / acquired furniture and fixtures costing less than 50,000 for the use in the government operations. </a:t>
            </a:r>
          </a:p>
        </p:txBody>
      </p:sp>
      <p:sp>
        <p:nvSpPr>
          <p:cNvPr id="8" name="TextBox 8"/>
          <p:cNvSpPr txBox="1"/>
          <p:nvPr/>
        </p:nvSpPr>
        <p:spPr>
          <a:xfrm>
            <a:off x="581935" y="7423321"/>
            <a:ext cx="17124130" cy="1215854"/>
          </a:xfrm>
          <a:prstGeom prst="rect">
            <a:avLst/>
          </a:prstGeom>
        </p:spPr>
        <p:txBody>
          <a:bodyPr lIns="0" tIns="0" rIns="0" bIns="0" rtlCol="0" anchor="t">
            <a:spAutoFit/>
          </a:bodyPr>
          <a:lstStyle/>
          <a:p>
            <a:pPr marL="757106" lvl="1" indent="-378553" algn="just">
              <a:lnSpc>
                <a:spcPts val="4909"/>
              </a:lnSpc>
              <a:buFont typeface="Arial"/>
              <a:buChar char="•"/>
            </a:pPr>
            <a:r>
              <a:rPr lang="en-US" sz="3506" b="1">
                <a:solidFill>
                  <a:srgbClr val="001C72"/>
                </a:solidFill>
                <a:latin typeface="Open Sauce Bold"/>
                <a:ea typeface="Open Sauce Bold"/>
                <a:cs typeface="Open Sauce Bold"/>
                <a:sym typeface="Open Sauce Bold"/>
              </a:rPr>
              <a:t>This includes office tables, cabinets and chairs, laboratory and workshop tables, benches, chairs and cabinet</a:t>
            </a:r>
          </a:p>
        </p:txBody>
      </p:sp>
      <p:grpSp>
        <p:nvGrpSpPr>
          <p:cNvPr id="9" name="Group 9"/>
          <p:cNvGrpSpPr/>
          <p:nvPr/>
        </p:nvGrpSpPr>
        <p:grpSpPr>
          <a:xfrm>
            <a:off x="16838704" y="202912"/>
            <a:ext cx="1198896" cy="119889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48513"/>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Freeform 4"/>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6" name="Group 6"/>
          <p:cNvGrpSpPr/>
          <p:nvPr/>
        </p:nvGrpSpPr>
        <p:grpSpPr>
          <a:xfrm>
            <a:off x="16838704" y="168654"/>
            <a:ext cx="1198896" cy="119889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
        <p:nvSpPr>
          <p:cNvPr id="8" name="Freeform 8"/>
          <p:cNvSpPr/>
          <p:nvPr/>
        </p:nvSpPr>
        <p:spPr>
          <a:xfrm>
            <a:off x="118577" y="3711634"/>
            <a:ext cx="8331877" cy="6475039"/>
          </a:xfrm>
          <a:custGeom>
            <a:avLst/>
            <a:gdLst/>
            <a:ahLst/>
            <a:cxnLst/>
            <a:rect l="l" t="t" r="r" b="b"/>
            <a:pathLst>
              <a:path w="8331877" h="6475039">
                <a:moveTo>
                  <a:pt x="0" y="0"/>
                </a:moveTo>
                <a:lnTo>
                  <a:pt x="8331877" y="0"/>
                </a:lnTo>
                <a:lnTo>
                  <a:pt x="8331877" y="6475039"/>
                </a:lnTo>
                <a:lnTo>
                  <a:pt x="0" y="6475039"/>
                </a:lnTo>
                <a:lnTo>
                  <a:pt x="0" y="0"/>
                </a:lnTo>
                <a:close/>
              </a:path>
            </a:pathLst>
          </a:custGeom>
          <a:blipFill>
            <a:blip r:embed="rId8"/>
            <a:stretch>
              <a:fillRect l="-7927" t="-61459" r="-198758" b="-60522"/>
            </a:stretch>
          </a:blipFill>
        </p:spPr>
      </p:sp>
      <p:sp>
        <p:nvSpPr>
          <p:cNvPr id="9" name="Freeform 9"/>
          <p:cNvSpPr/>
          <p:nvPr/>
        </p:nvSpPr>
        <p:spPr>
          <a:xfrm>
            <a:off x="9216252" y="2798856"/>
            <a:ext cx="8221900" cy="7665611"/>
          </a:xfrm>
          <a:custGeom>
            <a:avLst/>
            <a:gdLst/>
            <a:ahLst/>
            <a:cxnLst/>
            <a:rect l="l" t="t" r="r" b="b"/>
            <a:pathLst>
              <a:path w="8221900" h="7665611">
                <a:moveTo>
                  <a:pt x="0" y="0"/>
                </a:moveTo>
                <a:lnTo>
                  <a:pt x="8221900" y="0"/>
                </a:lnTo>
                <a:lnTo>
                  <a:pt x="8221900" y="7665610"/>
                </a:lnTo>
                <a:lnTo>
                  <a:pt x="0" y="7665610"/>
                </a:lnTo>
                <a:lnTo>
                  <a:pt x="0" y="0"/>
                </a:lnTo>
                <a:close/>
              </a:path>
            </a:pathLst>
          </a:custGeom>
          <a:blipFill>
            <a:blip r:embed="rId9"/>
            <a:stretch>
              <a:fillRect l="-8493" t="-30975" r="-198192" b="-54054"/>
            </a:stretch>
          </a:blipFill>
        </p:spPr>
      </p:sp>
      <p:sp>
        <p:nvSpPr>
          <p:cNvPr id="10" name="TextBox 10"/>
          <p:cNvSpPr txBox="1"/>
          <p:nvPr/>
        </p:nvSpPr>
        <p:spPr>
          <a:xfrm>
            <a:off x="118577" y="2249630"/>
            <a:ext cx="13589881" cy="1174652"/>
          </a:xfrm>
          <a:prstGeom prst="rect">
            <a:avLst/>
          </a:prstGeom>
        </p:spPr>
        <p:txBody>
          <a:bodyPr lIns="0" tIns="0" rIns="0" bIns="0" rtlCol="0" anchor="t">
            <a:spAutoFit/>
          </a:bodyPr>
          <a:lstStyle/>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SEMI-EXPENDABLE FURNITURE, FIXTURES AND BOOKS EXPENSES (5020322001)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392028" y="307687"/>
            <a:ext cx="7236370"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DEPED ORDER NO.8 S. 2019</a:t>
            </a:r>
          </a:p>
        </p:txBody>
      </p:sp>
      <p:sp>
        <p:nvSpPr>
          <p:cNvPr id="4" name="TextBox 4"/>
          <p:cNvSpPr txBox="1"/>
          <p:nvPr/>
        </p:nvSpPr>
        <p:spPr>
          <a:xfrm>
            <a:off x="392028" y="2449360"/>
            <a:ext cx="8751972" cy="1483370"/>
          </a:xfrm>
          <a:prstGeom prst="rect">
            <a:avLst/>
          </a:prstGeom>
        </p:spPr>
        <p:txBody>
          <a:bodyPr lIns="0" tIns="0" rIns="0" bIns="0" rtlCol="0" anchor="t">
            <a:spAutoFit/>
          </a:bodyPr>
          <a:lstStyle/>
          <a:p>
            <a:pPr algn="l">
              <a:lnSpc>
                <a:spcPts val="5707"/>
              </a:lnSpc>
            </a:pPr>
            <a:r>
              <a:rPr lang="en-US" sz="5651" b="1" i="1" spc="-254">
                <a:solidFill>
                  <a:srgbClr val="1F79A9"/>
                </a:solidFill>
                <a:latin typeface="Open Sauce Bold Italics"/>
                <a:ea typeface="Open Sauce Bold Italics"/>
                <a:cs typeface="Open Sauce Bold Italics"/>
                <a:sym typeface="Open Sauce Bold Italics"/>
              </a:rPr>
              <a:t>USES OF SCHOOL MOOE</a:t>
            </a:r>
          </a:p>
          <a:p>
            <a:pPr algn="l">
              <a:lnSpc>
                <a:spcPts val="5707"/>
              </a:lnSpc>
            </a:pPr>
            <a:endParaRPr lang="en-US" sz="5651" b="1" i="1" spc="-254">
              <a:solidFill>
                <a:srgbClr val="1F79A9"/>
              </a:solidFill>
              <a:latin typeface="Open Sauce Bold Italics"/>
              <a:ea typeface="Open Sauce Bold Italics"/>
              <a:cs typeface="Open Sauce Bold Italics"/>
              <a:sym typeface="Open Sauce Bold Italics"/>
            </a:endParaRPr>
          </a:p>
        </p:txBody>
      </p:sp>
      <p:sp>
        <p:nvSpPr>
          <p:cNvPr id="5" name="Freeform 5"/>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392028" y="3500930"/>
            <a:ext cx="17381180" cy="8271510"/>
          </a:xfrm>
          <a:prstGeom prst="rect">
            <a:avLst/>
          </a:prstGeom>
        </p:spPr>
        <p:txBody>
          <a:bodyPr lIns="0" tIns="0" rIns="0" bIns="0" rtlCol="0" anchor="t">
            <a:spAutoFit/>
          </a:bodyPr>
          <a:lstStyle/>
          <a:p>
            <a:pPr algn="just">
              <a:lnSpc>
                <a:spcPts val="5040"/>
              </a:lnSpc>
            </a:pPr>
            <a:r>
              <a:rPr lang="en-US" sz="3600" b="1" i="1">
                <a:solidFill>
                  <a:srgbClr val="001C72"/>
                </a:solidFill>
                <a:latin typeface="Open Sauce Bold Italics"/>
                <a:ea typeface="Open Sauce Bold Italics"/>
                <a:cs typeface="Open Sauce Bold Italics"/>
                <a:sym typeface="Open Sauce Bold Italics"/>
              </a:rPr>
              <a:t>School MOOE, as defined under the Definition of Terms per Section IV. of this DO, shall also be used for the following, among others, subject to availability of funds and prioritization of mandatory expense items; and must be in accordance with the existing budgeting, accounting, procurement and auditing rules and regulations.</a:t>
            </a:r>
          </a:p>
          <a:p>
            <a:pPr algn="just">
              <a:lnSpc>
                <a:spcPts val="5040"/>
              </a:lnSpc>
            </a:pPr>
            <a:endParaRPr lang="en-US" sz="3600" b="1" i="1">
              <a:solidFill>
                <a:srgbClr val="001C72"/>
              </a:solidFill>
              <a:latin typeface="Open Sauce Bold Italics"/>
              <a:ea typeface="Open Sauce Bold Italics"/>
              <a:cs typeface="Open Sauce Bold Italics"/>
              <a:sym typeface="Open Sauce Bold Italics"/>
            </a:endParaRPr>
          </a:p>
          <a:p>
            <a:pPr algn="just">
              <a:lnSpc>
                <a:spcPts val="5040"/>
              </a:lnSpc>
            </a:pPr>
            <a:r>
              <a:rPr lang="en-US" sz="3600" b="1" i="1">
                <a:solidFill>
                  <a:srgbClr val="001C72"/>
                </a:solidFill>
                <a:latin typeface="Open Sauce Bold Italics"/>
                <a:ea typeface="Open Sauce Bold Italics"/>
                <a:cs typeface="Open Sauce Bold Italics"/>
                <a:sym typeface="Open Sauce Bold Italics"/>
              </a:rPr>
              <a:t>1.To fund activities as identified in the approved School Improvement Plan (SIP) for the implementation in the current year as specifically determined in the Annual Implementation Plan (AIP) which shall follow the calendar year format (Annex1) of the school:</a:t>
            </a:r>
          </a:p>
          <a:p>
            <a:pPr algn="just">
              <a:lnSpc>
                <a:spcPts val="5040"/>
              </a:lnSpc>
            </a:pPr>
            <a:endParaRPr lang="en-US" sz="3600" b="1" i="1">
              <a:solidFill>
                <a:srgbClr val="001C72"/>
              </a:solidFill>
              <a:latin typeface="Open Sauce Bold Italics"/>
              <a:ea typeface="Open Sauce Bold Italics"/>
              <a:cs typeface="Open Sauce Bold Italics"/>
              <a:sym typeface="Open Sauce Bold Italics"/>
            </a:endParaRPr>
          </a:p>
          <a:p>
            <a:pPr algn="just">
              <a:lnSpc>
                <a:spcPts val="5040"/>
              </a:lnSpc>
            </a:pPr>
            <a:r>
              <a:rPr lang="en-US" sz="3600" b="1" i="1">
                <a:solidFill>
                  <a:srgbClr val="001C72"/>
                </a:solidFill>
                <a:latin typeface="Open Sauce Bold Italics"/>
                <a:ea typeface="Open Sauce Bold Italics"/>
                <a:cs typeface="Open Sauce Bold Italics"/>
                <a:sym typeface="Open Sauce Bold Italics"/>
              </a:rPr>
              <a:t> </a:t>
            </a:r>
          </a:p>
          <a:p>
            <a:pPr algn="just">
              <a:lnSpc>
                <a:spcPts val="5040"/>
              </a:lnSpc>
            </a:pPr>
            <a:endParaRPr lang="en-US" sz="3600" b="1" i="1">
              <a:solidFill>
                <a:srgbClr val="001C72"/>
              </a:solidFill>
              <a:latin typeface="Open Sauce Bold Italics"/>
              <a:ea typeface="Open Sauce Bold Italics"/>
              <a:cs typeface="Open Sauce Bold Italics"/>
              <a:sym typeface="Open Sauce Bold Italics"/>
            </a:endParaRPr>
          </a:p>
        </p:txBody>
      </p:sp>
      <p:grpSp>
        <p:nvGrpSpPr>
          <p:cNvPr id="8" name="Group 8"/>
          <p:cNvGrpSpPr/>
          <p:nvPr/>
        </p:nvGrpSpPr>
        <p:grpSpPr>
          <a:xfrm>
            <a:off x="16838704" y="202912"/>
            <a:ext cx="1198896" cy="11988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307687"/>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TextBox 4"/>
          <p:cNvSpPr txBox="1"/>
          <p:nvPr/>
        </p:nvSpPr>
        <p:spPr>
          <a:xfrm>
            <a:off x="118577" y="2453987"/>
            <a:ext cx="15578315" cy="1851401"/>
          </a:xfrm>
          <a:prstGeom prst="rect">
            <a:avLst/>
          </a:prstGeom>
        </p:spPr>
        <p:txBody>
          <a:bodyPr lIns="0" tIns="0" rIns="0" bIns="0" rtlCol="0" anchor="t">
            <a:spAutoFit/>
          </a:bodyPr>
          <a:lstStyle/>
          <a:p>
            <a:pPr algn="l">
              <a:lnSpc>
                <a:spcPts val="4801"/>
              </a:lnSpc>
            </a:pPr>
            <a:r>
              <a:rPr lang="en-US" sz="4753" b="1" i="1" spc="-213">
                <a:solidFill>
                  <a:srgbClr val="1F79A9"/>
                </a:solidFill>
                <a:latin typeface="Open Sauce Bold Italics"/>
                <a:ea typeface="Open Sauce Bold Italics"/>
                <a:cs typeface="Open Sauce Bold Italics"/>
                <a:sym typeface="Open Sauce Bold Italics"/>
              </a:rPr>
              <a:t>SEMI-EXPENDABLE MACHINERY AND EQUIPMENT EXPENSES - OTHER EQUIPMENT (5020321099)</a:t>
            </a:r>
          </a:p>
          <a:p>
            <a:pPr algn="l">
              <a:lnSpc>
                <a:spcPts val="4801"/>
              </a:lnSpc>
            </a:pPr>
            <a:endParaRPr lang="en-US" sz="4753" b="1" i="1" spc="-213">
              <a:solidFill>
                <a:srgbClr val="1F79A9"/>
              </a:solidFill>
              <a:latin typeface="Open Sauce Bold Italics"/>
              <a:ea typeface="Open Sauce Bold Italics"/>
              <a:cs typeface="Open Sauce Bold Italics"/>
              <a:sym typeface="Open Sauce Bold Italics"/>
            </a:endParaRPr>
          </a:p>
        </p:txBody>
      </p:sp>
      <p:sp>
        <p:nvSpPr>
          <p:cNvPr id="5" name="Freeform 5"/>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837591" y="4083604"/>
            <a:ext cx="16282386" cy="2675448"/>
          </a:xfrm>
          <a:prstGeom prst="rect">
            <a:avLst/>
          </a:prstGeom>
        </p:spPr>
        <p:txBody>
          <a:bodyPr lIns="0" tIns="0" rIns="0" bIns="0" rtlCol="0" anchor="t">
            <a:spAutoFit/>
          </a:bodyPr>
          <a:lstStyle/>
          <a:p>
            <a:pPr algn="just">
              <a:lnSpc>
                <a:spcPts val="5342"/>
              </a:lnSpc>
            </a:pPr>
            <a:r>
              <a:rPr lang="en-US" sz="3815" b="1">
                <a:solidFill>
                  <a:srgbClr val="001C72"/>
                </a:solidFill>
                <a:latin typeface="Open Sauce Bold"/>
                <a:ea typeface="Open Sauce Bold"/>
                <a:cs typeface="Open Sauce Bold"/>
                <a:sym typeface="Open Sauce Bold"/>
              </a:rPr>
              <a:t>This account is used to recognize the cost/fair value of the purchased / acquired machinery and equipment costing less than 50,000, not otherwise classified under specific semi-expendable machinery and equipment accounts.</a:t>
            </a:r>
          </a:p>
        </p:txBody>
      </p:sp>
      <p:sp>
        <p:nvSpPr>
          <p:cNvPr id="8" name="TextBox 8"/>
          <p:cNvSpPr txBox="1"/>
          <p:nvPr/>
        </p:nvSpPr>
        <p:spPr>
          <a:xfrm>
            <a:off x="837591" y="6936369"/>
            <a:ext cx="15951955" cy="2867425"/>
          </a:xfrm>
          <a:prstGeom prst="rect">
            <a:avLst/>
          </a:prstGeom>
        </p:spPr>
        <p:txBody>
          <a:bodyPr lIns="0" tIns="0" rIns="0" bIns="0" rtlCol="0" anchor="t">
            <a:spAutoFit/>
          </a:bodyPr>
          <a:lstStyle/>
          <a:p>
            <a:pPr marL="705281" lvl="1" indent="-352641" algn="just">
              <a:lnSpc>
                <a:spcPts val="4573"/>
              </a:lnSpc>
              <a:buFont typeface="Arial"/>
              <a:buChar char="•"/>
            </a:pPr>
            <a:r>
              <a:rPr lang="en-US" sz="3266" b="1">
                <a:solidFill>
                  <a:srgbClr val="001C72"/>
                </a:solidFill>
                <a:latin typeface="Open Sauce Bold"/>
                <a:ea typeface="Open Sauce Bold"/>
                <a:cs typeface="Open Sauce Bold"/>
                <a:sym typeface="Open Sauce Bold"/>
              </a:rPr>
              <a:t>This includes water dispenser, water tank/drum, sewing machine, fire extinguisher, flag, kitchen utensils, comfort room accessories and fixtures, curtains &amp; table cloth, carpets, gas stove, hardware tools,speaker/sound system, TV (for teaching purposes), electric fan and electric motor. </a:t>
            </a:r>
          </a:p>
        </p:txBody>
      </p:sp>
      <p:grpSp>
        <p:nvGrpSpPr>
          <p:cNvPr id="9" name="Group 9"/>
          <p:cNvGrpSpPr/>
          <p:nvPr/>
        </p:nvGrpSpPr>
        <p:grpSpPr>
          <a:xfrm>
            <a:off x="16838704" y="168654"/>
            <a:ext cx="1198896" cy="119889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48513"/>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Freeform 4"/>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6" name="Group 6"/>
          <p:cNvGrpSpPr/>
          <p:nvPr/>
        </p:nvGrpSpPr>
        <p:grpSpPr>
          <a:xfrm>
            <a:off x="16838704" y="168654"/>
            <a:ext cx="1198896" cy="119889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
        <p:nvSpPr>
          <p:cNvPr id="8" name="Freeform 8"/>
          <p:cNvSpPr/>
          <p:nvPr/>
        </p:nvSpPr>
        <p:spPr>
          <a:xfrm>
            <a:off x="342518" y="3727585"/>
            <a:ext cx="8057930" cy="4987847"/>
          </a:xfrm>
          <a:custGeom>
            <a:avLst/>
            <a:gdLst/>
            <a:ahLst/>
            <a:cxnLst/>
            <a:rect l="l" t="t" r="r" b="b"/>
            <a:pathLst>
              <a:path w="8057930" h="4987847">
                <a:moveTo>
                  <a:pt x="0" y="0"/>
                </a:moveTo>
                <a:lnTo>
                  <a:pt x="8057930" y="0"/>
                </a:lnTo>
                <a:lnTo>
                  <a:pt x="8057930" y="4987848"/>
                </a:lnTo>
                <a:lnTo>
                  <a:pt x="0" y="4987848"/>
                </a:lnTo>
                <a:lnTo>
                  <a:pt x="0" y="0"/>
                </a:lnTo>
                <a:close/>
              </a:path>
            </a:pathLst>
          </a:custGeom>
          <a:blipFill>
            <a:blip r:embed="rId8"/>
            <a:stretch>
              <a:fillRect l="-7768" t="-131206" r="-274724" b="-116374"/>
            </a:stretch>
          </a:blipFill>
        </p:spPr>
      </p:sp>
      <p:sp>
        <p:nvSpPr>
          <p:cNvPr id="9" name="Freeform 9"/>
          <p:cNvSpPr/>
          <p:nvPr/>
        </p:nvSpPr>
        <p:spPr>
          <a:xfrm>
            <a:off x="8790035" y="3727585"/>
            <a:ext cx="8882031" cy="6841950"/>
          </a:xfrm>
          <a:custGeom>
            <a:avLst/>
            <a:gdLst/>
            <a:ahLst/>
            <a:cxnLst/>
            <a:rect l="l" t="t" r="r" b="b"/>
            <a:pathLst>
              <a:path w="8882031" h="6841950">
                <a:moveTo>
                  <a:pt x="0" y="0"/>
                </a:moveTo>
                <a:lnTo>
                  <a:pt x="8882030" y="0"/>
                </a:lnTo>
                <a:lnTo>
                  <a:pt x="8882030" y="6841950"/>
                </a:lnTo>
                <a:lnTo>
                  <a:pt x="0" y="6841950"/>
                </a:lnTo>
                <a:lnTo>
                  <a:pt x="0" y="0"/>
                </a:lnTo>
                <a:close/>
              </a:path>
            </a:pathLst>
          </a:custGeom>
          <a:blipFill>
            <a:blip r:embed="rId9"/>
            <a:stretch>
              <a:fillRect l="-7503" t="-80638" r="-261943" b="-89140"/>
            </a:stretch>
          </a:blipFill>
        </p:spPr>
      </p:sp>
      <p:sp>
        <p:nvSpPr>
          <p:cNvPr id="10" name="TextBox 10"/>
          <p:cNvSpPr txBox="1"/>
          <p:nvPr/>
        </p:nvSpPr>
        <p:spPr>
          <a:xfrm>
            <a:off x="118577" y="2219558"/>
            <a:ext cx="13589881" cy="1174652"/>
          </a:xfrm>
          <a:prstGeom prst="rect">
            <a:avLst/>
          </a:prstGeom>
        </p:spPr>
        <p:txBody>
          <a:bodyPr lIns="0" tIns="0" rIns="0" bIns="0" rtlCol="0" anchor="t">
            <a:spAutoFit/>
          </a:bodyPr>
          <a:lstStyle/>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SEMI-EXPENDABLE MACHINERY AND EQUIPMENT EXPENSES - OTHER EQUIPMENT (5020321099)</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307687"/>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TextBox 4"/>
          <p:cNvSpPr txBox="1"/>
          <p:nvPr/>
        </p:nvSpPr>
        <p:spPr>
          <a:xfrm>
            <a:off x="118577" y="2622066"/>
            <a:ext cx="14615595" cy="1551873"/>
          </a:xfrm>
          <a:prstGeom prst="rect">
            <a:avLst/>
          </a:prstGeom>
        </p:spPr>
        <p:txBody>
          <a:bodyPr lIns="0" tIns="0" rIns="0" bIns="0" rtlCol="0" anchor="t">
            <a:spAutoFit/>
          </a:bodyPr>
          <a:lstStyle/>
          <a:p>
            <a:pPr algn="l">
              <a:lnSpc>
                <a:spcPts val="5947"/>
              </a:lnSpc>
            </a:pPr>
            <a:r>
              <a:rPr lang="en-US" sz="5888" b="1" i="1" spc="-264">
                <a:solidFill>
                  <a:srgbClr val="1F79A9"/>
                </a:solidFill>
                <a:latin typeface="Open Sauce Bold Italics"/>
                <a:ea typeface="Open Sauce Bold Italics"/>
                <a:cs typeface="Open Sauce Bold Italics"/>
                <a:sym typeface="Open Sauce Bold Italics"/>
              </a:rPr>
              <a:t>TRAVELING EXPENSES (LOCAL) (5020101000)</a:t>
            </a:r>
          </a:p>
        </p:txBody>
      </p:sp>
      <p:sp>
        <p:nvSpPr>
          <p:cNvPr id="5" name="Freeform 5"/>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716709" y="5067300"/>
            <a:ext cx="16854582" cy="3476845"/>
          </a:xfrm>
          <a:prstGeom prst="rect">
            <a:avLst/>
          </a:prstGeom>
        </p:spPr>
        <p:txBody>
          <a:bodyPr lIns="0" tIns="0" rIns="0" bIns="0" rtlCol="0" anchor="t">
            <a:spAutoFit/>
          </a:bodyPr>
          <a:lstStyle/>
          <a:p>
            <a:pPr algn="just">
              <a:lnSpc>
                <a:spcPts val="5529"/>
              </a:lnSpc>
            </a:pPr>
            <a:r>
              <a:rPr lang="en-US" sz="3949" b="1">
                <a:solidFill>
                  <a:srgbClr val="001C72"/>
                </a:solidFill>
                <a:latin typeface="Open Sauce Bold"/>
                <a:ea typeface="Open Sauce Bold"/>
                <a:cs typeface="Open Sauce Bold"/>
                <a:sym typeface="Open Sauce Bold"/>
              </a:rPr>
              <a:t>This account is used to recognize the costs incurred in the movement/transport of government officers and employees within the country. This includes transportation, travel per diems, ferriage and all other related expenses. </a:t>
            </a:r>
          </a:p>
          <a:p>
            <a:pPr algn="just">
              <a:lnSpc>
                <a:spcPts val="5529"/>
              </a:lnSpc>
            </a:pPr>
            <a:endParaRPr lang="en-US" sz="3949" b="1">
              <a:solidFill>
                <a:srgbClr val="001C72"/>
              </a:solidFill>
              <a:latin typeface="Open Sauce Bold"/>
              <a:ea typeface="Open Sauce Bold"/>
              <a:cs typeface="Open Sauce Bold"/>
              <a:sym typeface="Open Sauce Bold"/>
            </a:endParaRPr>
          </a:p>
        </p:txBody>
      </p:sp>
      <p:grpSp>
        <p:nvGrpSpPr>
          <p:cNvPr id="8" name="Group 8"/>
          <p:cNvGrpSpPr/>
          <p:nvPr/>
        </p:nvGrpSpPr>
        <p:grpSpPr>
          <a:xfrm>
            <a:off x="16838704" y="195940"/>
            <a:ext cx="1198896" cy="11988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307687"/>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TextBox 4"/>
          <p:cNvSpPr txBox="1"/>
          <p:nvPr/>
        </p:nvSpPr>
        <p:spPr>
          <a:xfrm>
            <a:off x="118577" y="2389106"/>
            <a:ext cx="14615595" cy="1551873"/>
          </a:xfrm>
          <a:prstGeom prst="rect">
            <a:avLst/>
          </a:prstGeom>
        </p:spPr>
        <p:txBody>
          <a:bodyPr lIns="0" tIns="0" rIns="0" bIns="0" rtlCol="0" anchor="t">
            <a:spAutoFit/>
          </a:bodyPr>
          <a:lstStyle/>
          <a:p>
            <a:pPr algn="l">
              <a:lnSpc>
                <a:spcPts val="5947"/>
              </a:lnSpc>
            </a:pPr>
            <a:r>
              <a:rPr lang="en-US" sz="5888" b="1" i="1" spc="-264">
                <a:solidFill>
                  <a:srgbClr val="1F79A9"/>
                </a:solidFill>
                <a:latin typeface="Open Sauce Bold Italics"/>
                <a:ea typeface="Open Sauce Bold Italics"/>
                <a:cs typeface="Open Sauce Bold Italics"/>
                <a:sym typeface="Open Sauce Bold Italics"/>
              </a:rPr>
              <a:t>TRAVELING EXPENSES (LOCAL) (5020101000)</a:t>
            </a:r>
          </a:p>
        </p:txBody>
      </p:sp>
      <p:sp>
        <p:nvSpPr>
          <p:cNvPr id="5" name="Freeform 5"/>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716709" y="4286944"/>
            <a:ext cx="16854582" cy="5577427"/>
          </a:xfrm>
          <a:prstGeom prst="rect">
            <a:avLst/>
          </a:prstGeom>
        </p:spPr>
        <p:txBody>
          <a:bodyPr lIns="0" tIns="0" rIns="0" bIns="0" rtlCol="0" anchor="t">
            <a:spAutoFit/>
          </a:bodyPr>
          <a:lstStyle/>
          <a:p>
            <a:pPr algn="just">
              <a:lnSpc>
                <a:spcPts val="5529"/>
              </a:lnSpc>
            </a:pPr>
            <a:r>
              <a:rPr lang="en-US" sz="3949" b="1">
                <a:solidFill>
                  <a:srgbClr val="001C72"/>
                </a:solidFill>
                <a:latin typeface="Open Sauce Bold"/>
                <a:ea typeface="Open Sauce Bold"/>
                <a:cs typeface="Open Sauce Bold"/>
                <a:sym typeface="Open Sauce Bold"/>
              </a:rPr>
              <a:t>TRAVELING EXPENSES - SEMINAR/MEETING </a:t>
            </a:r>
          </a:p>
          <a:p>
            <a:pPr algn="just">
              <a:lnSpc>
                <a:spcPts val="5529"/>
              </a:lnSpc>
            </a:pPr>
            <a:endParaRPr lang="en-US" sz="3949" b="1">
              <a:solidFill>
                <a:srgbClr val="001C72"/>
              </a:solidFill>
              <a:latin typeface="Open Sauce Bold"/>
              <a:ea typeface="Open Sauce Bold"/>
              <a:cs typeface="Open Sauce Bold"/>
              <a:sym typeface="Open Sauce Bold"/>
            </a:endParaRPr>
          </a:p>
          <a:p>
            <a:pPr algn="just">
              <a:lnSpc>
                <a:spcPts val="5529"/>
              </a:lnSpc>
            </a:pPr>
            <a:r>
              <a:rPr lang="en-US" sz="3949" b="1">
                <a:solidFill>
                  <a:srgbClr val="001C72"/>
                </a:solidFill>
                <a:latin typeface="Open Sauce Bold"/>
                <a:ea typeface="Open Sauce Bold"/>
                <a:cs typeface="Open Sauce Bold"/>
                <a:sym typeface="Open Sauce Bold"/>
              </a:rPr>
              <a:t>•Teaching or Non-teaching Staff - within the district, within the division, within the region, outside the region </a:t>
            </a:r>
          </a:p>
          <a:p>
            <a:pPr algn="just">
              <a:lnSpc>
                <a:spcPts val="5529"/>
              </a:lnSpc>
            </a:pPr>
            <a:endParaRPr lang="en-US" sz="3949" b="1">
              <a:solidFill>
                <a:srgbClr val="001C72"/>
              </a:solidFill>
              <a:latin typeface="Open Sauce Bold"/>
              <a:ea typeface="Open Sauce Bold"/>
              <a:cs typeface="Open Sauce Bold"/>
              <a:sym typeface="Open Sauce Bold"/>
            </a:endParaRPr>
          </a:p>
          <a:p>
            <a:pPr algn="just">
              <a:lnSpc>
                <a:spcPts val="5529"/>
              </a:lnSpc>
            </a:pPr>
            <a:r>
              <a:rPr lang="en-US" sz="3949" b="1">
                <a:solidFill>
                  <a:srgbClr val="001C72"/>
                </a:solidFill>
                <a:latin typeface="Open Sauce Bold"/>
                <a:ea typeface="Open Sauce Bold"/>
                <a:cs typeface="Open Sauce Bold"/>
                <a:sym typeface="Open Sauce Bold"/>
              </a:rPr>
              <a:t>•School Head – within the district, within the division, within the region, outside the region </a:t>
            </a:r>
          </a:p>
          <a:p>
            <a:pPr algn="just">
              <a:lnSpc>
                <a:spcPts val="5529"/>
              </a:lnSpc>
            </a:pPr>
            <a:endParaRPr lang="en-US" sz="3949" b="1">
              <a:solidFill>
                <a:srgbClr val="001C72"/>
              </a:solidFill>
              <a:latin typeface="Open Sauce Bold"/>
              <a:ea typeface="Open Sauce Bold"/>
              <a:cs typeface="Open Sauce Bold"/>
              <a:sym typeface="Open Sauce Bold"/>
            </a:endParaRPr>
          </a:p>
        </p:txBody>
      </p:sp>
      <p:grpSp>
        <p:nvGrpSpPr>
          <p:cNvPr id="8" name="Group 8"/>
          <p:cNvGrpSpPr/>
          <p:nvPr/>
        </p:nvGrpSpPr>
        <p:grpSpPr>
          <a:xfrm>
            <a:off x="16838704" y="168654"/>
            <a:ext cx="1198896" cy="11988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48513"/>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Freeform 4"/>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8737066" y="1635293"/>
            <a:ext cx="8952448" cy="8838766"/>
          </a:xfrm>
          <a:custGeom>
            <a:avLst/>
            <a:gdLst/>
            <a:ahLst/>
            <a:cxnLst/>
            <a:rect l="l" t="t" r="r" b="b"/>
            <a:pathLst>
              <a:path w="8952448" h="8838766">
                <a:moveTo>
                  <a:pt x="0" y="0"/>
                </a:moveTo>
                <a:lnTo>
                  <a:pt x="8952447" y="0"/>
                </a:lnTo>
                <a:lnTo>
                  <a:pt x="8952447" y="8838766"/>
                </a:lnTo>
                <a:lnTo>
                  <a:pt x="0" y="8838766"/>
                </a:lnTo>
                <a:lnTo>
                  <a:pt x="0" y="0"/>
                </a:lnTo>
                <a:close/>
              </a:path>
            </a:pathLst>
          </a:custGeom>
          <a:blipFill>
            <a:blip r:embed="rId7"/>
            <a:stretch>
              <a:fillRect l="-56678" t="-14591" r="-67282" b="-13007"/>
            </a:stretch>
          </a:blipFill>
        </p:spPr>
      </p:sp>
      <p:sp>
        <p:nvSpPr>
          <p:cNvPr id="7" name="TextBox 7"/>
          <p:cNvSpPr txBox="1"/>
          <p:nvPr/>
        </p:nvSpPr>
        <p:spPr>
          <a:xfrm>
            <a:off x="118577" y="3801250"/>
            <a:ext cx="13589881" cy="3460652"/>
          </a:xfrm>
          <a:prstGeom prst="rect">
            <a:avLst/>
          </a:prstGeom>
        </p:spPr>
        <p:txBody>
          <a:bodyPr lIns="0" tIns="0" rIns="0" bIns="0" rtlCol="0" anchor="t">
            <a:spAutoFit/>
          </a:bodyPr>
          <a:lstStyle/>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TRAVELING EXPENSES (LOCAL)</a:t>
            </a:r>
          </a:p>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(5020101000)</a:t>
            </a:r>
          </a:p>
          <a:p>
            <a:pPr algn="l">
              <a:lnSpc>
                <a:spcPts val="4514"/>
              </a:lnSpc>
            </a:pPr>
            <a:endParaRPr lang="en-US" sz="4469" b="1" i="1" spc="-201">
              <a:solidFill>
                <a:srgbClr val="1F79A9"/>
              </a:solidFill>
              <a:latin typeface="Open Sauce Bold Italics"/>
              <a:ea typeface="Open Sauce Bold Italics"/>
              <a:cs typeface="Open Sauce Bold Italics"/>
              <a:sym typeface="Open Sauce Bold Italics"/>
            </a:endParaRPr>
          </a:p>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SEMINAR / MEETING</a:t>
            </a:r>
          </a:p>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TEACHING OR</a:t>
            </a:r>
          </a:p>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NON TEACHING STAFF</a:t>
            </a:r>
          </a:p>
        </p:txBody>
      </p:sp>
      <p:grpSp>
        <p:nvGrpSpPr>
          <p:cNvPr id="8" name="Group 8"/>
          <p:cNvGrpSpPr/>
          <p:nvPr/>
        </p:nvGrpSpPr>
        <p:grpSpPr>
          <a:xfrm>
            <a:off x="16838704" y="168654"/>
            <a:ext cx="1198896" cy="11988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p:spPr>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48513"/>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Freeform 4"/>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118577" y="3801250"/>
            <a:ext cx="13589881" cy="4032152"/>
          </a:xfrm>
          <a:prstGeom prst="rect">
            <a:avLst/>
          </a:prstGeom>
        </p:spPr>
        <p:txBody>
          <a:bodyPr lIns="0" tIns="0" rIns="0" bIns="0" rtlCol="0" anchor="t">
            <a:spAutoFit/>
          </a:bodyPr>
          <a:lstStyle/>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TRAVELING EXPENSES (LOCAL)</a:t>
            </a:r>
          </a:p>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(5020101000)</a:t>
            </a:r>
          </a:p>
          <a:p>
            <a:pPr algn="l">
              <a:lnSpc>
                <a:spcPts val="4514"/>
              </a:lnSpc>
            </a:pPr>
            <a:endParaRPr lang="en-US" sz="4469" b="1" i="1" spc="-201">
              <a:solidFill>
                <a:srgbClr val="1F79A9"/>
              </a:solidFill>
              <a:latin typeface="Open Sauce Bold Italics"/>
              <a:ea typeface="Open Sauce Bold Italics"/>
              <a:cs typeface="Open Sauce Bold Italics"/>
              <a:sym typeface="Open Sauce Bold Italics"/>
            </a:endParaRPr>
          </a:p>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SEMINAR / MEETING</a:t>
            </a:r>
          </a:p>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TEACHING OR</a:t>
            </a:r>
          </a:p>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SCHOOL HEAD</a:t>
            </a:r>
          </a:p>
          <a:p>
            <a:pPr algn="l">
              <a:lnSpc>
                <a:spcPts val="4514"/>
              </a:lnSpc>
            </a:pPr>
            <a:endParaRPr lang="en-US" sz="4469" b="1" i="1" spc="-201">
              <a:solidFill>
                <a:srgbClr val="1F79A9"/>
              </a:solidFill>
              <a:latin typeface="Open Sauce Bold Italics"/>
              <a:ea typeface="Open Sauce Bold Italics"/>
              <a:cs typeface="Open Sauce Bold Italics"/>
              <a:sym typeface="Open Sauce Bold Italics"/>
            </a:endParaRPr>
          </a:p>
        </p:txBody>
      </p:sp>
      <p:grpSp>
        <p:nvGrpSpPr>
          <p:cNvPr id="8" name="Group 8"/>
          <p:cNvGrpSpPr/>
          <p:nvPr/>
        </p:nvGrpSpPr>
        <p:grpSpPr>
          <a:xfrm>
            <a:off x="16838704" y="168654"/>
            <a:ext cx="1198896" cy="11988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pic>
        <p:nvPicPr>
          <p:cNvPr id="11" name="Picture 10"/>
          <p:cNvPicPr>
            <a:picLocks noChangeAspect="1"/>
          </p:cNvPicPr>
          <p:nvPr/>
        </p:nvPicPr>
        <p:blipFill>
          <a:blip r:embed="rId8"/>
          <a:stretch>
            <a:fillRect/>
          </a:stretch>
        </p:blipFill>
        <p:spPr>
          <a:xfrm>
            <a:off x="9144000" y="2061031"/>
            <a:ext cx="8345852" cy="790298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307687"/>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TextBox 4"/>
          <p:cNvSpPr txBox="1"/>
          <p:nvPr/>
        </p:nvSpPr>
        <p:spPr>
          <a:xfrm>
            <a:off x="118577" y="2390162"/>
            <a:ext cx="14615595" cy="1551873"/>
          </a:xfrm>
          <a:prstGeom prst="rect">
            <a:avLst/>
          </a:prstGeom>
        </p:spPr>
        <p:txBody>
          <a:bodyPr lIns="0" tIns="0" rIns="0" bIns="0" rtlCol="0" anchor="t">
            <a:spAutoFit/>
          </a:bodyPr>
          <a:lstStyle/>
          <a:p>
            <a:pPr algn="l">
              <a:lnSpc>
                <a:spcPts val="5947"/>
              </a:lnSpc>
            </a:pPr>
            <a:r>
              <a:rPr lang="en-US" sz="5888" b="1" i="1" spc="-264">
                <a:solidFill>
                  <a:srgbClr val="1F79A9"/>
                </a:solidFill>
                <a:latin typeface="Open Sauce Bold Italics"/>
                <a:ea typeface="Open Sauce Bold Italics"/>
                <a:cs typeface="Open Sauce Bold Italics"/>
                <a:sym typeface="Open Sauce Bold Italics"/>
              </a:rPr>
              <a:t>TRAVELING EXPENSES (LOCAL) (5020101000)</a:t>
            </a:r>
          </a:p>
        </p:txBody>
      </p:sp>
      <p:sp>
        <p:nvSpPr>
          <p:cNvPr id="5" name="Freeform 5"/>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716709" y="4286944"/>
            <a:ext cx="16854582" cy="5577427"/>
          </a:xfrm>
          <a:prstGeom prst="rect">
            <a:avLst/>
          </a:prstGeom>
        </p:spPr>
        <p:txBody>
          <a:bodyPr lIns="0" tIns="0" rIns="0" bIns="0" rtlCol="0" anchor="t">
            <a:spAutoFit/>
          </a:bodyPr>
          <a:lstStyle/>
          <a:p>
            <a:pPr algn="just">
              <a:lnSpc>
                <a:spcPts val="5529"/>
              </a:lnSpc>
            </a:pPr>
            <a:r>
              <a:rPr lang="en-US" sz="3949" b="1">
                <a:solidFill>
                  <a:srgbClr val="001C72"/>
                </a:solidFill>
                <a:latin typeface="Open Sauce Bold"/>
                <a:ea typeface="Open Sauce Bold"/>
                <a:cs typeface="Open Sauce Bold"/>
                <a:sym typeface="Open Sauce Bold"/>
              </a:rPr>
              <a:t>TRAVELING EXPENSES - SUBMISSION OF REPORTS </a:t>
            </a:r>
          </a:p>
          <a:p>
            <a:pPr algn="just">
              <a:lnSpc>
                <a:spcPts val="5529"/>
              </a:lnSpc>
            </a:pPr>
            <a:endParaRPr lang="en-US" sz="3949" b="1">
              <a:solidFill>
                <a:srgbClr val="001C72"/>
              </a:solidFill>
              <a:latin typeface="Open Sauce Bold"/>
              <a:ea typeface="Open Sauce Bold"/>
              <a:cs typeface="Open Sauce Bold"/>
              <a:sym typeface="Open Sauce Bold"/>
            </a:endParaRPr>
          </a:p>
          <a:p>
            <a:pPr algn="just">
              <a:lnSpc>
                <a:spcPts val="5529"/>
              </a:lnSpc>
            </a:pPr>
            <a:r>
              <a:rPr lang="en-US" sz="3949" b="1">
                <a:solidFill>
                  <a:srgbClr val="001C72"/>
                </a:solidFill>
                <a:latin typeface="Open Sauce Bold"/>
                <a:ea typeface="Open Sauce Bold"/>
                <a:cs typeface="Open Sauce Bold"/>
                <a:sym typeface="Open Sauce Bold"/>
              </a:rPr>
              <a:t>•Teaching or Non-teaching Staff – within the district, within the division, within the region </a:t>
            </a:r>
          </a:p>
          <a:p>
            <a:pPr algn="just">
              <a:lnSpc>
                <a:spcPts val="5529"/>
              </a:lnSpc>
            </a:pPr>
            <a:endParaRPr lang="en-US" sz="3949" b="1">
              <a:solidFill>
                <a:srgbClr val="001C72"/>
              </a:solidFill>
              <a:latin typeface="Open Sauce Bold"/>
              <a:ea typeface="Open Sauce Bold"/>
              <a:cs typeface="Open Sauce Bold"/>
              <a:sym typeface="Open Sauce Bold"/>
            </a:endParaRPr>
          </a:p>
          <a:p>
            <a:pPr algn="just">
              <a:lnSpc>
                <a:spcPts val="5529"/>
              </a:lnSpc>
            </a:pPr>
            <a:r>
              <a:rPr lang="en-US" sz="3949" b="1">
                <a:solidFill>
                  <a:srgbClr val="001C72"/>
                </a:solidFill>
                <a:latin typeface="Open Sauce Bold"/>
                <a:ea typeface="Open Sauce Bold"/>
                <a:cs typeface="Open Sauce Bold"/>
                <a:sym typeface="Open Sauce Bold"/>
              </a:rPr>
              <a:t>•School Head – within the district, within the division, within the region </a:t>
            </a:r>
          </a:p>
          <a:p>
            <a:pPr algn="just">
              <a:lnSpc>
                <a:spcPts val="5529"/>
              </a:lnSpc>
            </a:pPr>
            <a:endParaRPr lang="en-US" sz="3949" b="1">
              <a:solidFill>
                <a:srgbClr val="001C72"/>
              </a:solidFill>
              <a:latin typeface="Open Sauce Bold"/>
              <a:ea typeface="Open Sauce Bold"/>
              <a:cs typeface="Open Sauce Bold"/>
              <a:sym typeface="Open Sauce Bold"/>
            </a:endParaRPr>
          </a:p>
        </p:txBody>
      </p:sp>
      <p:grpSp>
        <p:nvGrpSpPr>
          <p:cNvPr id="8" name="Group 8"/>
          <p:cNvGrpSpPr/>
          <p:nvPr/>
        </p:nvGrpSpPr>
        <p:grpSpPr>
          <a:xfrm>
            <a:off x="16838704" y="168654"/>
            <a:ext cx="1198896" cy="11988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48513"/>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Freeform 4"/>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7220428" y="1812518"/>
            <a:ext cx="10440997" cy="8251756"/>
          </a:xfrm>
          <a:custGeom>
            <a:avLst/>
            <a:gdLst/>
            <a:ahLst/>
            <a:cxnLst/>
            <a:rect l="l" t="t" r="r" b="b"/>
            <a:pathLst>
              <a:path w="10440997" h="8251756">
                <a:moveTo>
                  <a:pt x="0" y="0"/>
                </a:moveTo>
                <a:lnTo>
                  <a:pt x="10440997" y="0"/>
                </a:lnTo>
                <a:lnTo>
                  <a:pt x="10440997" y="8251756"/>
                </a:lnTo>
                <a:lnTo>
                  <a:pt x="0" y="8251756"/>
                </a:lnTo>
                <a:lnTo>
                  <a:pt x="0" y="0"/>
                </a:lnTo>
                <a:close/>
              </a:path>
            </a:pathLst>
          </a:custGeom>
          <a:blipFill>
            <a:blip r:embed="rId5"/>
            <a:stretch>
              <a:fillRect l="-56607" t="-36149" r="-68918" b="-24365"/>
            </a:stretch>
          </a:blipFill>
        </p:spPr>
      </p:sp>
      <p:sp>
        <p:nvSpPr>
          <p:cNvPr id="6" name="Freeform 6"/>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118577" y="3960420"/>
            <a:ext cx="8363295" cy="4032152"/>
          </a:xfrm>
          <a:prstGeom prst="rect">
            <a:avLst/>
          </a:prstGeom>
        </p:spPr>
        <p:txBody>
          <a:bodyPr lIns="0" tIns="0" rIns="0" bIns="0" rtlCol="0" anchor="t">
            <a:spAutoFit/>
          </a:bodyPr>
          <a:lstStyle/>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TRAVELING EXPENSES</a:t>
            </a:r>
          </a:p>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(LOCAL)</a:t>
            </a:r>
          </a:p>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(5020101000)</a:t>
            </a:r>
          </a:p>
          <a:p>
            <a:pPr algn="l">
              <a:lnSpc>
                <a:spcPts val="4514"/>
              </a:lnSpc>
            </a:pPr>
            <a:endParaRPr lang="en-US" sz="4469" b="1" i="1" spc="-201">
              <a:solidFill>
                <a:srgbClr val="1F79A9"/>
              </a:solidFill>
              <a:latin typeface="Open Sauce Bold Italics"/>
              <a:ea typeface="Open Sauce Bold Italics"/>
              <a:cs typeface="Open Sauce Bold Italics"/>
              <a:sym typeface="Open Sauce Bold Italics"/>
            </a:endParaRPr>
          </a:p>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SUBMISSION OF REPORTS</a:t>
            </a:r>
          </a:p>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TEACHING OR</a:t>
            </a:r>
          </a:p>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NON TEACHING STAFF</a:t>
            </a:r>
          </a:p>
        </p:txBody>
      </p:sp>
      <p:grpSp>
        <p:nvGrpSpPr>
          <p:cNvPr id="8" name="Group 8"/>
          <p:cNvGrpSpPr/>
          <p:nvPr/>
        </p:nvGrpSpPr>
        <p:grpSpPr>
          <a:xfrm>
            <a:off x="16838704" y="168654"/>
            <a:ext cx="1198896" cy="11988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p:spPr>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48513"/>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Freeform 4"/>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7393942" y="1949160"/>
            <a:ext cx="11147340" cy="8113570"/>
          </a:xfrm>
          <a:custGeom>
            <a:avLst/>
            <a:gdLst/>
            <a:ahLst/>
            <a:cxnLst/>
            <a:rect l="l" t="t" r="r" b="b"/>
            <a:pathLst>
              <a:path w="11147340" h="8113570">
                <a:moveTo>
                  <a:pt x="0" y="0"/>
                </a:moveTo>
                <a:lnTo>
                  <a:pt x="11147340" y="0"/>
                </a:lnTo>
                <a:lnTo>
                  <a:pt x="11147340" y="8113570"/>
                </a:lnTo>
                <a:lnTo>
                  <a:pt x="0" y="8113570"/>
                </a:lnTo>
                <a:lnTo>
                  <a:pt x="0" y="0"/>
                </a:lnTo>
                <a:close/>
              </a:path>
            </a:pathLst>
          </a:custGeom>
          <a:blipFill>
            <a:blip r:embed="rId5"/>
            <a:stretch>
              <a:fillRect l="-56879" t="-44696" r="-66373" b="-27838"/>
            </a:stretch>
          </a:blipFill>
        </p:spPr>
      </p:sp>
      <p:sp>
        <p:nvSpPr>
          <p:cNvPr id="6" name="Freeform 6"/>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118577" y="4027969"/>
            <a:ext cx="8363295" cy="4032152"/>
          </a:xfrm>
          <a:prstGeom prst="rect">
            <a:avLst/>
          </a:prstGeom>
        </p:spPr>
        <p:txBody>
          <a:bodyPr lIns="0" tIns="0" rIns="0" bIns="0" rtlCol="0" anchor="t">
            <a:spAutoFit/>
          </a:bodyPr>
          <a:lstStyle/>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TRAVELING EXPENSES</a:t>
            </a:r>
          </a:p>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(LOCAL)</a:t>
            </a:r>
          </a:p>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(5020101000)</a:t>
            </a:r>
          </a:p>
          <a:p>
            <a:pPr algn="l">
              <a:lnSpc>
                <a:spcPts val="4514"/>
              </a:lnSpc>
            </a:pPr>
            <a:endParaRPr lang="en-US" sz="4469" b="1" i="1" spc="-201">
              <a:solidFill>
                <a:srgbClr val="1F79A9"/>
              </a:solidFill>
              <a:latin typeface="Open Sauce Bold Italics"/>
              <a:ea typeface="Open Sauce Bold Italics"/>
              <a:cs typeface="Open Sauce Bold Italics"/>
              <a:sym typeface="Open Sauce Bold Italics"/>
            </a:endParaRPr>
          </a:p>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SUBMISSION OF REPORTS</a:t>
            </a:r>
          </a:p>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SCHOOL HEAD</a:t>
            </a:r>
          </a:p>
          <a:p>
            <a:pPr algn="l">
              <a:lnSpc>
                <a:spcPts val="4514"/>
              </a:lnSpc>
            </a:pPr>
            <a:endParaRPr lang="en-US" sz="4469" b="1" i="1" spc="-201">
              <a:solidFill>
                <a:srgbClr val="1F79A9"/>
              </a:solidFill>
              <a:latin typeface="Open Sauce Bold Italics"/>
              <a:ea typeface="Open Sauce Bold Italics"/>
              <a:cs typeface="Open Sauce Bold Italics"/>
              <a:sym typeface="Open Sauce Bold Italics"/>
            </a:endParaRPr>
          </a:p>
        </p:txBody>
      </p:sp>
      <p:grpSp>
        <p:nvGrpSpPr>
          <p:cNvPr id="8" name="Group 8"/>
          <p:cNvGrpSpPr/>
          <p:nvPr/>
        </p:nvGrpSpPr>
        <p:grpSpPr>
          <a:xfrm>
            <a:off x="16838704" y="168654"/>
            <a:ext cx="1198896" cy="11988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p:spPr>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307687"/>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TextBox 4"/>
          <p:cNvSpPr txBox="1"/>
          <p:nvPr/>
        </p:nvSpPr>
        <p:spPr>
          <a:xfrm>
            <a:off x="118577" y="2911955"/>
            <a:ext cx="14615595" cy="673026"/>
          </a:xfrm>
          <a:prstGeom prst="rect">
            <a:avLst/>
          </a:prstGeom>
        </p:spPr>
        <p:txBody>
          <a:bodyPr lIns="0" tIns="0" rIns="0" bIns="0" rtlCol="0" anchor="t">
            <a:spAutoFit/>
          </a:bodyPr>
          <a:lstStyle/>
          <a:p>
            <a:pPr algn="l">
              <a:lnSpc>
                <a:spcPts val="5050"/>
              </a:lnSpc>
            </a:pPr>
            <a:r>
              <a:rPr lang="en-US" sz="5000" b="1" i="1" spc="-225">
                <a:solidFill>
                  <a:srgbClr val="1F79A9"/>
                </a:solidFill>
                <a:latin typeface="Open Sauce Bold Italics"/>
                <a:ea typeface="Open Sauce Bold Italics"/>
                <a:cs typeface="Open Sauce Bold Italics"/>
                <a:sym typeface="Open Sauce Bold Italics"/>
              </a:rPr>
              <a:t>TRAVELING EXPENSES (LOCAL) (5020101000)</a:t>
            </a:r>
          </a:p>
        </p:txBody>
      </p:sp>
      <p:sp>
        <p:nvSpPr>
          <p:cNvPr id="5" name="Freeform 5"/>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716709" y="4463319"/>
            <a:ext cx="16854582" cy="3476845"/>
          </a:xfrm>
          <a:prstGeom prst="rect">
            <a:avLst/>
          </a:prstGeom>
        </p:spPr>
        <p:txBody>
          <a:bodyPr lIns="0" tIns="0" rIns="0" bIns="0" rtlCol="0" anchor="t">
            <a:spAutoFit/>
          </a:bodyPr>
          <a:lstStyle/>
          <a:p>
            <a:pPr algn="just">
              <a:lnSpc>
                <a:spcPts val="5529"/>
              </a:lnSpc>
            </a:pPr>
            <a:r>
              <a:rPr lang="en-US" sz="3949" b="1">
                <a:solidFill>
                  <a:srgbClr val="001C72"/>
                </a:solidFill>
                <a:latin typeface="Open Sauce Bold"/>
                <a:ea typeface="Open Sauce Bold"/>
                <a:cs typeface="Open Sauce Bold"/>
                <a:sym typeface="Open Sauce Bold"/>
              </a:rPr>
              <a:t>TRAVELING EXPENSES – ATTENDING CONTEST </a:t>
            </a:r>
          </a:p>
          <a:p>
            <a:pPr algn="just">
              <a:lnSpc>
                <a:spcPts val="5529"/>
              </a:lnSpc>
            </a:pPr>
            <a:endParaRPr lang="en-US" sz="3949" b="1">
              <a:solidFill>
                <a:srgbClr val="001C72"/>
              </a:solidFill>
              <a:latin typeface="Open Sauce Bold"/>
              <a:ea typeface="Open Sauce Bold"/>
              <a:cs typeface="Open Sauce Bold"/>
              <a:sym typeface="Open Sauce Bold"/>
            </a:endParaRPr>
          </a:p>
          <a:p>
            <a:pPr algn="just">
              <a:lnSpc>
                <a:spcPts val="5529"/>
              </a:lnSpc>
            </a:pPr>
            <a:r>
              <a:rPr lang="en-US" sz="3949" b="1">
                <a:solidFill>
                  <a:srgbClr val="001C72"/>
                </a:solidFill>
                <a:latin typeface="Open Sauce Bold"/>
                <a:ea typeface="Open Sauce Bold"/>
                <a:cs typeface="Open Sauce Bold"/>
                <a:sym typeface="Open Sauce Bold"/>
              </a:rPr>
              <a:t>•Pupils / Coaches – within the district, within the division, within the region, outside the region </a:t>
            </a:r>
          </a:p>
          <a:p>
            <a:pPr algn="just">
              <a:lnSpc>
                <a:spcPts val="5529"/>
              </a:lnSpc>
            </a:pPr>
            <a:endParaRPr lang="en-US" sz="3949" b="1">
              <a:solidFill>
                <a:srgbClr val="001C72"/>
              </a:solidFill>
              <a:latin typeface="Open Sauce Bold"/>
              <a:ea typeface="Open Sauce Bold"/>
              <a:cs typeface="Open Sauce Bold"/>
              <a:sym typeface="Open Sauce Bold"/>
            </a:endParaRPr>
          </a:p>
        </p:txBody>
      </p:sp>
      <p:grpSp>
        <p:nvGrpSpPr>
          <p:cNvPr id="8" name="Group 8"/>
          <p:cNvGrpSpPr/>
          <p:nvPr/>
        </p:nvGrpSpPr>
        <p:grpSpPr>
          <a:xfrm>
            <a:off x="16838704" y="168654"/>
            <a:ext cx="1198896" cy="11988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392028" y="317212"/>
            <a:ext cx="5606071" cy="1703188"/>
          </a:xfrm>
          <a:prstGeom prst="rect">
            <a:avLst/>
          </a:prstGeom>
        </p:spPr>
        <p:txBody>
          <a:bodyPr lIns="0" tIns="0" rIns="0" bIns="0" rtlCol="0" anchor="t">
            <a:spAutoFit/>
          </a:bodyPr>
          <a:lstStyle/>
          <a:p>
            <a:pPr algn="l">
              <a:lnSpc>
                <a:spcPts val="6558"/>
              </a:lnSpc>
            </a:pPr>
            <a:r>
              <a:rPr lang="en-US" sz="6493" b="1" spc="-292">
                <a:solidFill>
                  <a:srgbClr val="001C72"/>
                </a:solidFill>
                <a:latin typeface="Open Sauce Bold"/>
                <a:ea typeface="Open Sauce Bold"/>
                <a:cs typeface="Open Sauce Bold"/>
                <a:sym typeface="Open Sauce Bold"/>
              </a:rPr>
              <a:t>DEPED ORDER NO.8 S. 2019</a:t>
            </a:r>
          </a:p>
        </p:txBody>
      </p:sp>
      <p:sp>
        <p:nvSpPr>
          <p:cNvPr id="4" name="TextBox 4"/>
          <p:cNvSpPr txBox="1"/>
          <p:nvPr/>
        </p:nvSpPr>
        <p:spPr>
          <a:xfrm>
            <a:off x="392028" y="2644192"/>
            <a:ext cx="8751972" cy="1483338"/>
          </a:xfrm>
          <a:prstGeom prst="rect">
            <a:avLst/>
          </a:prstGeom>
        </p:spPr>
        <p:txBody>
          <a:bodyPr lIns="0" tIns="0" rIns="0" bIns="0" rtlCol="0" anchor="t">
            <a:spAutoFit/>
          </a:bodyPr>
          <a:lstStyle/>
          <a:p>
            <a:pPr algn="l">
              <a:lnSpc>
                <a:spcPts val="5707"/>
              </a:lnSpc>
            </a:pPr>
            <a:r>
              <a:rPr lang="en-US" sz="5651" b="1" i="1" spc="-254">
                <a:solidFill>
                  <a:srgbClr val="1F79A9"/>
                </a:solidFill>
                <a:latin typeface="Open Sauce Bold Italics"/>
                <a:ea typeface="Open Sauce Bold Italics"/>
                <a:cs typeface="Open Sauce Bold Italics"/>
                <a:sym typeface="Open Sauce Bold Italics"/>
              </a:rPr>
              <a:t>USES OF SCHOOL MOOE</a:t>
            </a:r>
          </a:p>
          <a:p>
            <a:pPr algn="l">
              <a:lnSpc>
                <a:spcPts val="5707"/>
              </a:lnSpc>
            </a:pPr>
            <a:endParaRPr lang="en-US" sz="5651" b="1" i="1" spc="-254">
              <a:solidFill>
                <a:srgbClr val="1F79A9"/>
              </a:solidFill>
              <a:latin typeface="Open Sauce Bold Italics"/>
              <a:ea typeface="Open Sauce Bold Italics"/>
              <a:cs typeface="Open Sauce Bold Italics"/>
              <a:sym typeface="Open Sauce Bold Italics"/>
            </a:endParaRPr>
          </a:p>
        </p:txBody>
      </p:sp>
      <p:sp>
        <p:nvSpPr>
          <p:cNvPr id="5" name="Freeform 5"/>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392028" y="3252512"/>
            <a:ext cx="17381180" cy="6665595"/>
          </a:xfrm>
          <a:prstGeom prst="rect">
            <a:avLst/>
          </a:prstGeom>
        </p:spPr>
        <p:txBody>
          <a:bodyPr lIns="0" tIns="0" rIns="0" bIns="0" rtlCol="0" anchor="t">
            <a:spAutoFit/>
          </a:bodyPr>
          <a:lstStyle/>
          <a:p>
            <a:pPr algn="just">
              <a:lnSpc>
                <a:spcPts val="5879"/>
              </a:lnSpc>
            </a:pPr>
            <a:endParaRPr/>
          </a:p>
          <a:p>
            <a:pPr algn="just">
              <a:lnSpc>
                <a:spcPts val="5879"/>
              </a:lnSpc>
            </a:pPr>
            <a:r>
              <a:rPr lang="en-US" sz="4199" b="1" i="1">
                <a:solidFill>
                  <a:srgbClr val="001C72"/>
                </a:solidFill>
                <a:latin typeface="Open Sauce Bold Italics"/>
                <a:ea typeface="Open Sauce Bold Italics"/>
                <a:cs typeface="Open Sauce Bold Italics"/>
                <a:sym typeface="Open Sauce Bold Italics"/>
              </a:rPr>
              <a:t>2. To finance expenses pertaining to graduation rites, moving up or closing ceremonies and recognition activities;</a:t>
            </a:r>
          </a:p>
          <a:p>
            <a:pPr algn="just">
              <a:lnSpc>
                <a:spcPts val="5879"/>
              </a:lnSpc>
            </a:pPr>
            <a:endParaRPr lang="en-US" sz="4199" b="1" i="1">
              <a:solidFill>
                <a:srgbClr val="001C72"/>
              </a:solidFill>
              <a:latin typeface="Open Sauce Bold Italics"/>
              <a:ea typeface="Open Sauce Bold Italics"/>
              <a:cs typeface="Open Sauce Bold Italics"/>
              <a:sym typeface="Open Sauce Bold Italics"/>
            </a:endParaRPr>
          </a:p>
          <a:p>
            <a:pPr algn="just">
              <a:lnSpc>
                <a:spcPts val="5879"/>
              </a:lnSpc>
            </a:pPr>
            <a:r>
              <a:rPr lang="en-US" sz="4199" b="1" i="1">
                <a:solidFill>
                  <a:srgbClr val="001C72"/>
                </a:solidFill>
                <a:latin typeface="Open Sauce Bold Italics"/>
                <a:ea typeface="Open Sauce Bold Italics"/>
                <a:cs typeface="Open Sauce Bold Italics"/>
                <a:sym typeface="Open Sauce Bold Italics"/>
              </a:rPr>
              <a:t>3. To fund supplies, rental and minor repair of tools and equipment and other consumables for teachers and students deemed necessary in the conduct of classes and learning activities;</a:t>
            </a:r>
          </a:p>
          <a:p>
            <a:pPr algn="just">
              <a:lnSpc>
                <a:spcPts val="5879"/>
              </a:lnSpc>
            </a:pPr>
            <a:endParaRPr lang="en-US" sz="4199" b="1" i="1">
              <a:solidFill>
                <a:srgbClr val="001C72"/>
              </a:solidFill>
              <a:latin typeface="Open Sauce Bold Italics"/>
              <a:ea typeface="Open Sauce Bold Italics"/>
              <a:cs typeface="Open Sauce Bold Italics"/>
              <a:sym typeface="Open Sauce Bold Italics"/>
            </a:endParaRPr>
          </a:p>
        </p:txBody>
      </p:sp>
      <p:grpSp>
        <p:nvGrpSpPr>
          <p:cNvPr id="8" name="Group 8"/>
          <p:cNvGrpSpPr/>
          <p:nvPr/>
        </p:nvGrpSpPr>
        <p:grpSpPr>
          <a:xfrm>
            <a:off x="16838704" y="168654"/>
            <a:ext cx="1198896" cy="11988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48513"/>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Freeform 4"/>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TextBox 6"/>
          <p:cNvSpPr txBox="1"/>
          <p:nvPr/>
        </p:nvSpPr>
        <p:spPr>
          <a:xfrm>
            <a:off x="118577" y="2249630"/>
            <a:ext cx="14870701" cy="1174652"/>
          </a:xfrm>
          <a:prstGeom prst="rect">
            <a:avLst/>
          </a:prstGeom>
        </p:spPr>
        <p:txBody>
          <a:bodyPr lIns="0" tIns="0" rIns="0" bIns="0" rtlCol="0" anchor="t">
            <a:spAutoFit/>
          </a:bodyPr>
          <a:lstStyle/>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TRAVELING EXPENSES (LOCAL) (5020101000)</a:t>
            </a:r>
          </a:p>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ATTENDING CONTEST </a:t>
            </a:r>
          </a:p>
        </p:txBody>
      </p:sp>
      <p:sp>
        <p:nvSpPr>
          <p:cNvPr id="7" name="Freeform 7"/>
          <p:cNvSpPr/>
          <p:nvPr/>
        </p:nvSpPr>
        <p:spPr>
          <a:xfrm>
            <a:off x="118577" y="3725050"/>
            <a:ext cx="9109786" cy="6243657"/>
          </a:xfrm>
          <a:custGeom>
            <a:avLst/>
            <a:gdLst/>
            <a:ahLst/>
            <a:cxnLst/>
            <a:rect l="l" t="t" r="r" b="b"/>
            <a:pathLst>
              <a:path w="9109786" h="6243657">
                <a:moveTo>
                  <a:pt x="0" y="0"/>
                </a:moveTo>
                <a:lnTo>
                  <a:pt x="9109787" y="0"/>
                </a:lnTo>
                <a:lnTo>
                  <a:pt x="9109787" y="6243657"/>
                </a:lnTo>
                <a:lnTo>
                  <a:pt x="0" y="6243657"/>
                </a:lnTo>
                <a:lnTo>
                  <a:pt x="0" y="0"/>
                </a:lnTo>
                <a:close/>
              </a:path>
            </a:pathLst>
          </a:custGeom>
          <a:blipFill>
            <a:blip r:embed="rId7"/>
            <a:stretch>
              <a:fillRect l="-91650" t="-42973" r="-93158" b="-90772"/>
            </a:stretch>
          </a:blipFill>
        </p:spPr>
      </p:sp>
      <p:sp>
        <p:nvSpPr>
          <p:cNvPr id="8" name="Freeform 8"/>
          <p:cNvSpPr/>
          <p:nvPr/>
        </p:nvSpPr>
        <p:spPr>
          <a:xfrm>
            <a:off x="9228364" y="3725050"/>
            <a:ext cx="9252001" cy="4126748"/>
          </a:xfrm>
          <a:custGeom>
            <a:avLst/>
            <a:gdLst/>
            <a:ahLst/>
            <a:cxnLst/>
            <a:rect l="l" t="t" r="r" b="b"/>
            <a:pathLst>
              <a:path w="9252001" h="4126748">
                <a:moveTo>
                  <a:pt x="0" y="0"/>
                </a:moveTo>
                <a:lnTo>
                  <a:pt x="9252001" y="0"/>
                </a:lnTo>
                <a:lnTo>
                  <a:pt x="9252001" y="4126748"/>
                </a:lnTo>
                <a:lnTo>
                  <a:pt x="0" y="4126748"/>
                </a:lnTo>
                <a:lnTo>
                  <a:pt x="0" y="0"/>
                </a:lnTo>
                <a:close/>
              </a:path>
            </a:pathLst>
          </a:custGeom>
          <a:blipFill>
            <a:blip r:embed="rId7"/>
            <a:stretch>
              <a:fillRect l="-92559" t="-219849" r="-93730" b="-41191"/>
            </a:stretch>
          </a:blipFill>
        </p:spPr>
      </p:sp>
      <p:grpSp>
        <p:nvGrpSpPr>
          <p:cNvPr id="9" name="Group 9"/>
          <p:cNvGrpSpPr/>
          <p:nvPr/>
        </p:nvGrpSpPr>
        <p:grpSpPr>
          <a:xfrm>
            <a:off x="16838704" y="168654"/>
            <a:ext cx="1198896" cy="119889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p:spPr>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307687"/>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TextBox 4"/>
          <p:cNvSpPr txBox="1"/>
          <p:nvPr/>
        </p:nvSpPr>
        <p:spPr>
          <a:xfrm>
            <a:off x="118577" y="2622066"/>
            <a:ext cx="14615595" cy="1551873"/>
          </a:xfrm>
          <a:prstGeom prst="rect">
            <a:avLst/>
          </a:prstGeom>
        </p:spPr>
        <p:txBody>
          <a:bodyPr lIns="0" tIns="0" rIns="0" bIns="0" rtlCol="0" anchor="t">
            <a:spAutoFit/>
          </a:bodyPr>
          <a:lstStyle/>
          <a:p>
            <a:pPr algn="l">
              <a:lnSpc>
                <a:spcPts val="5947"/>
              </a:lnSpc>
            </a:pPr>
            <a:r>
              <a:rPr lang="en-US" sz="5888" b="1" i="1" spc="-264" dirty="0">
                <a:solidFill>
                  <a:srgbClr val="1F79A9"/>
                </a:solidFill>
                <a:latin typeface="Open Sauce Bold Italics"/>
                <a:ea typeface="Open Sauce Bold Italics"/>
                <a:cs typeface="Open Sauce Bold Italics"/>
                <a:sym typeface="Open Sauce Bold Italics"/>
              </a:rPr>
              <a:t>TRAINING EXPENSES (5020201000)</a:t>
            </a:r>
          </a:p>
          <a:p>
            <a:pPr algn="l">
              <a:lnSpc>
                <a:spcPts val="5947"/>
              </a:lnSpc>
            </a:pPr>
            <a:endParaRPr lang="en-US" sz="5888" b="1" i="1" spc="-264" dirty="0">
              <a:solidFill>
                <a:srgbClr val="1F79A9"/>
              </a:solidFill>
              <a:latin typeface="Open Sauce Bold Italics"/>
              <a:ea typeface="Open Sauce Bold Italics"/>
              <a:cs typeface="Open Sauce Bold Italics"/>
              <a:sym typeface="Open Sauce Bold Italics"/>
            </a:endParaRPr>
          </a:p>
        </p:txBody>
      </p:sp>
      <p:sp>
        <p:nvSpPr>
          <p:cNvPr id="5" name="Freeform 5"/>
          <p:cNvSpPr/>
          <p:nvPr/>
        </p:nvSpPr>
        <p:spPr>
          <a:xfrm flipH="1" flipV="1">
            <a:off x="76283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716709" y="4067172"/>
            <a:ext cx="16854582" cy="2076456"/>
          </a:xfrm>
          <a:prstGeom prst="rect">
            <a:avLst/>
          </a:prstGeom>
        </p:spPr>
        <p:txBody>
          <a:bodyPr lIns="0" tIns="0" rIns="0" bIns="0" rtlCol="0" anchor="t">
            <a:spAutoFit/>
          </a:bodyPr>
          <a:lstStyle/>
          <a:p>
            <a:pPr algn="just">
              <a:lnSpc>
                <a:spcPts val="5529"/>
              </a:lnSpc>
            </a:pPr>
            <a:r>
              <a:rPr lang="en-US" sz="3949" b="1">
                <a:solidFill>
                  <a:srgbClr val="001C72"/>
                </a:solidFill>
                <a:latin typeface="Open Sauce Bold"/>
                <a:ea typeface="Open Sauce Bold"/>
                <a:cs typeface="Open Sauce Bold"/>
                <a:sym typeface="Open Sauce Bold"/>
              </a:rPr>
              <a:t>This account is used to recognize the costs incurred for the participation/attendance in and conduct of trainings, conventions  and seminar/workshops. </a:t>
            </a:r>
          </a:p>
        </p:txBody>
      </p:sp>
      <p:sp>
        <p:nvSpPr>
          <p:cNvPr id="8" name="TextBox 8"/>
          <p:cNvSpPr txBox="1"/>
          <p:nvPr/>
        </p:nvSpPr>
        <p:spPr>
          <a:xfrm>
            <a:off x="837591" y="6936369"/>
            <a:ext cx="15951955" cy="1713935"/>
          </a:xfrm>
          <a:prstGeom prst="rect">
            <a:avLst/>
          </a:prstGeom>
        </p:spPr>
        <p:txBody>
          <a:bodyPr lIns="0" tIns="0" rIns="0" bIns="0" rtlCol="0" anchor="t">
            <a:spAutoFit/>
          </a:bodyPr>
          <a:lstStyle/>
          <a:p>
            <a:pPr marL="705281" lvl="1" indent="-352641" algn="just">
              <a:lnSpc>
                <a:spcPts val="4573"/>
              </a:lnSpc>
              <a:buFont typeface="Arial"/>
              <a:buChar char="•"/>
            </a:pPr>
            <a:r>
              <a:rPr lang="en-US" sz="3266" b="1">
                <a:solidFill>
                  <a:srgbClr val="001C72"/>
                </a:solidFill>
                <a:latin typeface="Open Sauce Bold"/>
                <a:ea typeface="Open Sauce Bold"/>
                <a:cs typeface="Open Sauce Bold"/>
                <a:sym typeface="Open Sauce Bold"/>
              </a:rPr>
              <a:t>It includes registration fees, training fees, honoraria of lecturers, cost of handouts, supplies, materials, meals, snacks and all  training related expenses. </a:t>
            </a:r>
          </a:p>
        </p:txBody>
      </p:sp>
      <p:grpSp>
        <p:nvGrpSpPr>
          <p:cNvPr id="9" name="Group 9"/>
          <p:cNvGrpSpPr/>
          <p:nvPr/>
        </p:nvGrpSpPr>
        <p:grpSpPr>
          <a:xfrm>
            <a:off x="16838704" y="168654"/>
            <a:ext cx="1198896" cy="119889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48513"/>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Freeform 4"/>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7350023" y="2007351"/>
            <a:ext cx="10714159" cy="8104300"/>
          </a:xfrm>
          <a:custGeom>
            <a:avLst/>
            <a:gdLst/>
            <a:ahLst/>
            <a:cxnLst/>
            <a:rect l="l" t="t" r="r" b="b"/>
            <a:pathLst>
              <a:path w="10714159" h="8104300">
                <a:moveTo>
                  <a:pt x="0" y="0"/>
                </a:moveTo>
                <a:lnTo>
                  <a:pt x="10714159" y="0"/>
                </a:lnTo>
                <a:lnTo>
                  <a:pt x="10714159" y="8104300"/>
                </a:lnTo>
                <a:lnTo>
                  <a:pt x="0" y="8104300"/>
                </a:lnTo>
                <a:lnTo>
                  <a:pt x="0" y="0"/>
                </a:lnTo>
                <a:close/>
              </a:path>
            </a:pathLst>
          </a:custGeom>
          <a:blipFill>
            <a:blip r:embed="rId5"/>
            <a:stretch>
              <a:fillRect l="-57277" t="-36327" r="-68837" b="-31821"/>
            </a:stretch>
          </a:blipFill>
        </p:spPr>
      </p:sp>
      <p:sp>
        <p:nvSpPr>
          <p:cNvPr id="6" name="TextBox 6"/>
          <p:cNvSpPr txBox="1"/>
          <p:nvPr/>
        </p:nvSpPr>
        <p:spPr>
          <a:xfrm>
            <a:off x="0" y="4646976"/>
            <a:ext cx="10081105" cy="1412525"/>
          </a:xfrm>
          <a:prstGeom prst="rect">
            <a:avLst/>
          </a:prstGeom>
        </p:spPr>
        <p:txBody>
          <a:bodyPr lIns="0" tIns="0" rIns="0" bIns="0" rtlCol="0" anchor="t">
            <a:spAutoFit/>
          </a:bodyPr>
          <a:lstStyle/>
          <a:p>
            <a:pPr algn="l">
              <a:lnSpc>
                <a:spcPts val="5441"/>
              </a:lnSpc>
            </a:pPr>
            <a:r>
              <a:rPr lang="en-US" sz="5387" b="1" i="1" spc="-242">
                <a:solidFill>
                  <a:srgbClr val="1F79A9"/>
                </a:solidFill>
                <a:latin typeface="Open Sauce Bold Italics"/>
                <a:ea typeface="Open Sauce Bold Italics"/>
                <a:cs typeface="Open Sauce Bold Italics"/>
                <a:sym typeface="Open Sauce Bold Italics"/>
              </a:rPr>
              <a:t>TRAINING EXPENSES (5020201000)</a:t>
            </a:r>
          </a:p>
        </p:txBody>
      </p:sp>
      <p:sp>
        <p:nvSpPr>
          <p:cNvPr id="7" name="Freeform 7"/>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8" name="Group 8"/>
          <p:cNvGrpSpPr/>
          <p:nvPr/>
        </p:nvGrpSpPr>
        <p:grpSpPr>
          <a:xfrm>
            <a:off x="16838704" y="168654"/>
            <a:ext cx="1198896" cy="11988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p:spPr>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48513"/>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Freeform 4"/>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3352413" y="4197842"/>
            <a:ext cx="12145098" cy="5060458"/>
          </a:xfrm>
          <a:custGeom>
            <a:avLst/>
            <a:gdLst/>
            <a:ahLst/>
            <a:cxnLst/>
            <a:rect l="l" t="t" r="r" b="b"/>
            <a:pathLst>
              <a:path w="12145098" h="5060458">
                <a:moveTo>
                  <a:pt x="0" y="0"/>
                </a:moveTo>
                <a:lnTo>
                  <a:pt x="12145098" y="0"/>
                </a:lnTo>
                <a:lnTo>
                  <a:pt x="12145098" y="5060458"/>
                </a:lnTo>
                <a:lnTo>
                  <a:pt x="0" y="5060458"/>
                </a:lnTo>
                <a:lnTo>
                  <a:pt x="0" y="0"/>
                </a:lnTo>
                <a:close/>
              </a:path>
            </a:pathLst>
          </a:custGeom>
          <a:blipFill>
            <a:blip r:embed="rId7"/>
            <a:stretch>
              <a:fillRect l="-130926" t="-190299" r="-114341" b="-175812"/>
            </a:stretch>
          </a:blipFill>
        </p:spPr>
      </p:sp>
      <p:sp>
        <p:nvSpPr>
          <p:cNvPr id="7" name="TextBox 7"/>
          <p:cNvSpPr txBox="1"/>
          <p:nvPr/>
        </p:nvSpPr>
        <p:spPr>
          <a:xfrm>
            <a:off x="118577" y="2268680"/>
            <a:ext cx="11305266" cy="1322628"/>
          </a:xfrm>
          <a:prstGeom prst="rect">
            <a:avLst/>
          </a:prstGeom>
        </p:spPr>
        <p:txBody>
          <a:bodyPr lIns="0" tIns="0" rIns="0" bIns="0" rtlCol="0" anchor="t">
            <a:spAutoFit/>
          </a:bodyPr>
          <a:lstStyle/>
          <a:p>
            <a:pPr algn="l">
              <a:lnSpc>
                <a:spcPts val="5120"/>
              </a:lnSpc>
            </a:pPr>
            <a:r>
              <a:rPr lang="en-US" sz="5069" b="1" i="1" spc="-228">
                <a:solidFill>
                  <a:srgbClr val="1F79A9"/>
                </a:solidFill>
                <a:latin typeface="Open Sauce Bold Italics"/>
                <a:ea typeface="Open Sauce Bold Italics"/>
                <a:cs typeface="Open Sauce Bold Italics"/>
                <a:sym typeface="Open Sauce Bold Italics"/>
              </a:rPr>
              <a:t>TRAINING EXPENSES (5020201000) </a:t>
            </a:r>
            <a:r>
              <a:rPr lang="en-US" sz="5069" b="1" i="1" spc="-228">
                <a:solidFill>
                  <a:srgbClr val="001C72"/>
                </a:solidFill>
                <a:latin typeface="Open Sauce Bold Italics"/>
                <a:ea typeface="Open Sauce Bold Italics"/>
                <a:cs typeface="Open Sauce Bold Italics"/>
                <a:sym typeface="Open Sauce Bold Italics"/>
              </a:rPr>
              <a:t>IN CONDUCTING TRAINING</a:t>
            </a:r>
          </a:p>
        </p:txBody>
      </p:sp>
      <p:grpSp>
        <p:nvGrpSpPr>
          <p:cNvPr id="8" name="Group 8"/>
          <p:cNvGrpSpPr/>
          <p:nvPr/>
        </p:nvGrpSpPr>
        <p:grpSpPr>
          <a:xfrm>
            <a:off x="16838704" y="168654"/>
            <a:ext cx="1198896" cy="11988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p:spPr>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48513"/>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Freeform 4"/>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TextBox 8"/>
          <p:cNvSpPr txBox="1"/>
          <p:nvPr/>
        </p:nvSpPr>
        <p:spPr>
          <a:xfrm>
            <a:off x="118577" y="2115933"/>
            <a:ext cx="10409036" cy="2618177"/>
          </a:xfrm>
          <a:prstGeom prst="rect">
            <a:avLst/>
          </a:prstGeom>
        </p:spPr>
        <p:txBody>
          <a:bodyPr lIns="0" tIns="0" rIns="0" bIns="0" rtlCol="0" anchor="t">
            <a:spAutoFit/>
          </a:bodyPr>
          <a:lstStyle/>
          <a:p>
            <a:pPr algn="l">
              <a:lnSpc>
                <a:spcPts val="5120"/>
              </a:lnSpc>
            </a:pPr>
            <a:r>
              <a:rPr lang="en-US" sz="5069" b="1" i="1" spc="-228" dirty="0">
                <a:solidFill>
                  <a:srgbClr val="1F79A9"/>
                </a:solidFill>
                <a:latin typeface="Open Sauce Bold Italics"/>
                <a:ea typeface="Open Sauce Bold Italics"/>
                <a:cs typeface="Open Sauce Bold Italics"/>
                <a:sym typeface="Open Sauce Bold Italics"/>
              </a:rPr>
              <a:t>TRAINING EXPENSES (5020201000)</a:t>
            </a:r>
          </a:p>
          <a:p>
            <a:pPr algn="l">
              <a:lnSpc>
                <a:spcPts val="5120"/>
              </a:lnSpc>
            </a:pPr>
            <a:r>
              <a:rPr lang="en-US" sz="5069" b="1" i="1" spc="-228" dirty="0">
                <a:solidFill>
                  <a:srgbClr val="001C72"/>
                </a:solidFill>
                <a:latin typeface="Open Sauce Bold Italics"/>
                <a:ea typeface="Open Sauce Bold Italics"/>
                <a:cs typeface="Open Sauce Bold Italics"/>
                <a:sym typeface="Open Sauce Bold Italics"/>
              </a:rPr>
              <a:t>IN CONDUCTING TRAINING</a:t>
            </a:r>
          </a:p>
          <a:p>
            <a:pPr algn="l">
              <a:lnSpc>
                <a:spcPts val="5120"/>
              </a:lnSpc>
            </a:pPr>
            <a:endParaRPr lang="en-US" sz="5069" b="1" i="1" spc="-228" dirty="0">
              <a:solidFill>
                <a:srgbClr val="001C72"/>
              </a:solidFill>
              <a:latin typeface="Open Sauce Bold Italics"/>
              <a:ea typeface="Open Sauce Bold Italics"/>
              <a:cs typeface="Open Sauce Bold Italics"/>
              <a:sym typeface="Open Sauce Bold Italics"/>
            </a:endParaRPr>
          </a:p>
        </p:txBody>
      </p:sp>
      <p:grpSp>
        <p:nvGrpSpPr>
          <p:cNvPr id="9" name="Group 9"/>
          <p:cNvGrpSpPr/>
          <p:nvPr/>
        </p:nvGrpSpPr>
        <p:grpSpPr>
          <a:xfrm>
            <a:off x="16838704" y="168654"/>
            <a:ext cx="1198896" cy="119889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pic>
        <p:nvPicPr>
          <p:cNvPr id="12" name="Picture 11"/>
          <p:cNvPicPr>
            <a:picLocks noChangeAspect="1"/>
          </p:cNvPicPr>
          <p:nvPr/>
        </p:nvPicPr>
        <p:blipFill rotWithShape="1">
          <a:blip r:embed="rId8"/>
          <a:srcRect l="37701" t="58333" r="27746" b="10417"/>
          <a:stretch/>
        </p:blipFill>
        <p:spPr>
          <a:xfrm>
            <a:off x="53339" y="4048442"/>
            <a:ext cx="9648677" cy="4906107"/>
          </a:xfrm>
          <a:prstGeom prst="rect">
            <a:avLst/>
          </a:prstGeom>
        </p:spPr>
      </p:pic>
      <p:pic>
        <p:nvPicPr>
          <p:cNvPr id="13" name="Picture 12"/>
          <p:cNvPicPr>
            <a:picLocks noChangeAspect="1"/>
          </p:cNvPicPr>
          <p:nvPr/>
        </p:nvPicPr>
        <p:blipFill rotWithShape="1">
          <a:blip r:embed="rId9"/>
          <a:srcRect l="42387" t="34375" r="28331" b="29166"/>
          <a:stretch/>
        </p:blipFill>
        <p:spPr>
          <a:xfrm>
            <a:off x="9826474" y="4028466"/>
            <a:ext cx="8324953" cy="5827467"/>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48513"/>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Freeform 4"/>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TextBox 8"/>
          <p:cNvSpPr txBox="1"/>
          <p:nvPr/>
        </p:nvSpPr>
        <p:spPr>
          <a:xfrm>
            <a:off x="118577" y="2115933"/>
            <a:ext cx="10409036" cy="2618177"/>
          </a:xfrm>
          <a:prstGeom prst="rect">
            <a:avLst/>
          </a:prstGeom>
        </p:spPr>
        <p:txBody>
          <a:bodyPr lIns="0" tIns="0" rIns="0" bIns="0" rtlCol="0" anchor="t">
            <a:spAutoFit/>
          </a:bodyPr>
          <a:lstStyle/>
          <a:p>
            <a:pPr algn="l">
              <a:lnSpc>
                <a:spcPts val="5120"/>
              </a:lnSpc>
            </a:pPr>
            <a:r>
              <a:rPr lang="en-US" sz="5069" b="1" i="1" spc="-228">
                <a:solidFill>
                  <a:srgbClr val="1F79A9"/>
                </a:solidFill>
                <a:latin typeface="Open Sauce Bold Italics"/>
                <a:ea typeface="Open Sauce Bold Italics"/>
                <a:cs typeface="Open Sauce Bold Italics"/>
                <a:sym typeface="Open Sauce Bold Italics"/>
              </a:rPr>
              <a:t>TRAINING EXPENSES (5020201000)</a:t>
            </a:r>
          </a:p>
          <a:p>
            <a:pPr algn="l">
              <a:lnSpc>
                <a:spcPts val="5120"/>
              </a:lnSpc>
            </a:pPr>
            <a:r>
              <a:rPr lang="en-US" sz="5069" b="1" i="1" spc="-228">
                <a:solidFill>
                  <a:srgbClr val="001C72"/>
                </a:solidFill>
                <a:latin typeface="Open Sauce Bold Italics"/>
                <a:ea typeface="Open Sauce Bold Italics"/>
                <a:cs typeface="Open Sauce Bold Italics"/>
                <a:sym typeface="Open Sauce Bold Italics"/>
              </a:rPr>
              <a:t>IN CONDUCTING TRAINING</a:t>
            </a:r>
          </a:p>
          <a:p>
            <a:pPr algn="l">
              <a:lnSpc>
                <a:spcPts val="5120"/>
              </a:lnSpc>
            </a:pPr>
            <a:endParaRPr lang="en-US" sz="5069" b="1" i="1" spc="-228">
              <a:solidFill>
                <a:srgbClr val="001C72"/>
              </a:solidFill>
              <a:latin typeface="Open Sauce Bold Italics"/>
              <a:ea typeface="Open Sauce Bold Italics"/>
              <a:cs typeface="Open Sauce Bold Italics"/>
              <a:sym typeface="Open Sauce Bold Italics"/>
            </a:endParaRPr>
          </a:p>
        </p:txBody>
      </p:sp>
      <p:grpSp>
        <p:nvGrpSpPr>
          <p:cNvPr id="9" name="Group 9"/>
          <p:cNvGrpSpPr/>
          <p:nvPr/>
        </p:nvGrpSpPr>
        <p:grpSpPr>
          <a:xfrm>
            <a:off x="16838704" y="168654"/>
            <a:ext cx="1198896" cy="119889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pic>
        <p:nvPicPr>
          <p:cNvPr id="12" name="Picture 11"/>
          <p:cNvPicPr>
            <a:picLocks noChangeAspect="1"/>
          </p:cNvPicPr>
          <p:nvPr/>
        </p:nvPicPr>
        <p:blipFill rotWithShape="1">
          <a:blip r:embed="rId8"/>
          <a:srcRect l="47072" t="39583" r="22474" b="19791"/>
          <a:stretch/>
        </p:blipFill>
        <p:spPr>
          <a:xfrm>
            <a:off x="9144000" y="3935464"/>
            <a:ext cx="8173714" cy="6130286"/>
          </a:xfrm>
          <a:prstGeom prst="rect">
            <a:avLst/>
          </a:prstGeom>
        </p:spPr>
      </p:pic>
      <p:pic>
        <p:nvPicPr>
          <p:cNvPr id="6" name="Picture 5"/>
          <p:cNvPicPr>
            <a:picLocks noChangeAspect="1"/>
          </p:cNvPicPr>
          <p:nvPr/>
        </p:nvPicPr>
        <p:blipFill rotWithShape="1">
          <a:blip r:embed="rId9"/>
          <a:srcRect l="36530" t="45833" r="32431" b="26042"/>
          <a:stretch/>
        </p:blipFill>
        <p:spPr>
          <a:xfrm>
            <a:off x="176451" y="4457700"/>
            <a:ext cx="8974667" cy="4572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307687"/>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Freeform 4"/>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2928715" y="5143500"/>
            <a:ext cx="12430570" cy="2205424"/>
          </a:xfrm>
          <a:custGeom>
            <a:avLst/>
            <a:gdLst/>
            <a:ahLst/>
            <a:cxnLst/>
            <a:rect l="l" t="t" r="r" b="b"/>
            <a:pathLst>
              <a:path w="12430570" h="2205424">
                <a:moveTo>
                  <a:pt x="0" y="0"/>
                </a:moveTo>
                <a:lnTo>
                  <a:pt x="12430570" y="0"/>
                </a:lnTo>
                <a:lnTo>
                  <a:pt x="12430570" y="2205424"/>
                </a:lnTo>
                <a:lnTo>
                  <a:pt x="0" y="2205424"/>
                </a:lnTo>
                <a:lnTo>
                  <a:pt x="0" y="0"/>
                </a:lnTo>
                <a:close/>
              </a:path>
            </a:pathLst>
          </a:custGeom>
          <a:blipFill>
            <a:blip r:embed="rId7"/>
            <a:stretch>
              <a:fillRect l="-60838" t="-492058" r="-78372" b="-166347"/>
            </a:stretch>
          </a:blipFill>
        </p:spPr>
      </p:sp>
      <p:sp>
        <p:nvSpPr>
          <p:cNvPr id="7" name="TextBox 7"/>
          <p:cNvSpPr txBox="1"/>
          <p:nvPr/>
        </p:nvSpPr>
        <p:spPr>
          <a:xfrm>
            <a:off x="118577" y="2644192"/>
            <a:ext cx="10409036" cy="2618177"/>
          </a:xfrm>
          <a:prstGeom prst="rect">
            <a:avLst/>
          </a:prstGeom>
        </p:spPr>
        <p:txBody>
          <a:bodyPr lIns="0" tIns="0" rIns="0" bIns="0" rtlCol="0" anchor="t">
            <a:spAutoFit/>
          </a:bodyPr>
          <a:lstStyle/>
          <a:p>
            <a:pPr algn="l">
              <a:lnSpc>
                <a:spcPts val="5120"/>
              </a:lnSpc>
            </a:pPr>
            <a:r>
              <a:rPr lang="en-US" sz="5069" b="1" i="1" spc="-228">
                <a:solidFill>
                  <a:srgbClr val="1F79A9"/>
                </a:solidFill>
                <a:latin typeface="Open Sauce Bold Italics"/>
                <a:ea typeface="Open Sauce Bold Italics"/>
                <a:cs typeface="Open Sauce Bold Italics"/>
                <a:sym typeface="Open Sauce Bold Italics"/>
              </a:rPr>
              <a:t>TRAINING EXPENSES (5020201000)</a:t>
            </a:r>
          </a:p>
          <a:p>
            <a:pPr algn="l">
              <a:lnSpc>
                <a:spcPts val="5120"/>
              </a:lnSpc>
            </a:pPr>
            <a:r>
              <a:rPr lang="en-US" sz="5069" b="1" i="1" spc="-228">
                <a:solidFill>
                  <a:srgbClr val="001C72"/>
                </a:solidFill>
                <a:latin typeface="Open Sauce Bold Italics"/>
                <a:ea typeface="Open Sauce Bold Italics"/>
                <a:cs typeface="Open Sauce Bold Italics"/>
                <a:sym typeface="Open Sauce Bold Italics"/>
              </a:rPr>
              <a:t>IN CONDUCTING TRAINING</a:t>
            </a:r>
          </a:p>
          <a:p>
            <a:pPr algn="l">
              <a:lnSpc>
                <a:spcPts val="5120"/>
              </a:lnSpc>
            </a:pPr>
            <a:endParaRPr lang="en-US" sz="5069" b="1" i="1" spc="-228">
              <a:solidFill>
                <a:srgbClr val="001C72"/>
              </a:solidFill>
              <a:latin typeface="Open Sauce Bold Italics"/>
              <a:ea typeface="Open Sauce Bold Italics"/>
              <a:cs typeface="Open Sauce Bold Italics"/>
              <a:sym typeface="Open Sauce Bold Italics"/>
            </a:endParaRPr>
          </a:p>
        </p:txBody>
      </p:sp>
      <p:grpSp>
        <p:nvGrpSpPr>
          <p:cNvPr id="8" name="Group 8"/>
          <p:cNvGrpSpPr/>
          <p:nvPr/>
        </p:nvGrpSpPr>
        <p:grpSpPr>
          <a:xfrm>
            <a:off x="16838704" y="168654"/>
            <a:ext cx="1198896" cy="11988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p:spPr>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307687"/>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TextBox 4"/>
          <p:cNvSpPr txBox="1"/>
          <p:nvPr/>
        </p:nvSpPr>
        <p:spPr>
          <a:xfrm>
            <a:off x="118577" y="2622066"/>
            <a:ext cx="14615595" cy="2304385"/>
          </a:xfrm>
          <a:prstGeom prst="rect">
            <a:avLst/>
          </a:prstGeom>
        </p:spPr>
        <p:txBody>
          <a:bodyPr lIns="0" tIns="0" rIns="0" bIns="0" rtlCol="0" anchor="t">
            <a:spAutoFit/>
          </a:bodyPr>
          <a:lstStyle/>
          <a:p>
            <a:pPr algn="l">
              <a:lnSpc>
                <a:spcPts val="5947"/>
              </a:lnSpc>
            </a:pPr>
            <a:r>
              <a:rPr lang="en-US" sz="5888" b="1" i="1" spc="-264">
                <a:solidFill>
                  <a:srgbClr val="1F79A9"/>
                </a:solidFill>
                <a:latin typeface="Open Sauce Bold Italics"/>
                <a:ea typeface="Open Sauce Bold Italics"/>
                <a:cs typeface="Open Sauce Bold Italics"/>
                <a:sym typeface="Open Sauce Bold Italics"/>
              </a:rPr>
              <a:t>OFFICE SUPPLIES EXPENSES (5020301000)</a:t>
            </a:r>
          </a:p>
          <a:p>
            <a:pPr algn="l">
              <a:lnSpc>
                <a:spcPts val="5947"/>
              </a:lnSpc>
            </a:pPr>
            <a:endParaRPr lang="en-US" sz="5888" b="1" i="1" spc="-264">
              <a:solidFill>
                <a:srgbClr val="1F79A9"/>
              </a:solidFill>
              <a:latin typeface="Open Sauce Bold Italics"/>
              <a:ea typeface="Open Sauce Bold Italics"/>
              <a:cs typeface="Open Sauce Bold Italics"/>
              <a:sym typeface="Open Sauce Bold Italics"/>
            </a:endParaRPr>
          </a:p>
        </p:txBody>
      </p:sp>
      <p:sp>
        <p:nvSpPr>
          <p:cNvPr id="5" name="Freeform 5"/>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716709" y="4593220"/>
            <a:ext cx="16854582" cy="4148270"/>
          </a:xfrm>
          <a:prstGeom prst="rect">
            <a:avLst/>
          </a:prstGeom>
        </p:spPr>
        <p:txBody>
          <a:bodyPr lIns="0" tIns="0" rIns="0" bIns="0" rtlCol="0" anchor="t">
            <a:spAutoFit/>
          </a:bodyPr>
          <a:lstStyle/>
          <a:p>
            <a:pPr algn="just">
              <a:lnSpc>
                <a:spcPts val="5529"/>
              </a:lnSpc>
            </a:pPr>
            <a:r>
              <a:rPr lang="en-US" sz="3949" b="1" i="1" u="sng">
                <a:solidFill>
                  <a:srgbClr val="001C72"/>
                </a:solidFill>
                <a:latin typeface="Open Sauce Bold Italics"/>
                <a:ea typeface="Open Sauce Bold Italics"/>
                <a:cs typeface="Open Sauce Bold Italics"/>
                <a:sym typeface="Open Sauce Bold Italics"/>
              </a:rPr>
              <a:t>Consumable Items</a:t>
            </a:r>
            <a:r>
              <a:rPr lang="en-US" sz="3949" b="1">
                <a:solidFill>
                  <a:srgbClr val="001C72"/>
                </a:solidFill>
                <a:latin typeface="Open Sauce Bold"/>
                <a:ea typeface="Open Sauce Bold"/>
                <a:cs typeface="Open Sauce Bold"/>
                <a:sym typeface="Open Sauce Bold"/>
              </a:rPr>
              <a:t> such as Bond Paper, board paper, plastic cover, plastic envelop, Computer Ink, toner for Xerox machine, record book, Folder, envelop, paper fastener, ballpen, pencil, staple wire, paper clips, correction tape, ink, pentel pen, sign pen, scotch tape, push pin, binder clips</a:t>
            </a:r>
          </a:p>
          <a:p>
            <a:pPr algn="just">
              <a:lnSpc>
                <a:spcPts val="5529"/>
              </a:lnSpc>
            </a:pPr>
            <a:endParaRPr lang="en-US" sz="3949" b="1">
              <a:solidFill>
                <a:srgbClr val="001C72"/>
              </a:solidFill>
              <a:latin typeface="Open Sauce Bold"/>
              <a:ea typeface="Open Sauce Bold"/>
              <a:cs typeface="Open Sauce Bold"/>
              <a:sym typeface="Open Sauce Bold"/>
            </a:endParaRPr>
          </a:p>
        </p:txBody>
      </p:sp>
      <p:grpSp>
        <p:nvGrpSpPr>
          <p:cNvPr id="8" name="Group 8"/>
          <p:cNvGrpSpPr/>
          <p:nvPr/>
        </p:nvGrpSpPr>
        <p:grpSpPr>
          <a:xfrm>
            <a:off x="16838704" y="168654"/>
            <a:ext cx="1198896" cy="11988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86613"/>
            <a:ext cx="9025423" cy="2203156"/>
          </a:xfrm>
          <a:prstGeom prst="rect">
            <a:avLst/>
          </a:prstGeom>
        </p:spPr>
        <p:txBody>
          <a:bodyPr lIns="0" tIns="0" rIns="0" bIns="0" rtlCol="0" anchor="t">
            <a:spAutoFit/>
          </a:bodyPr>
          <a:lstStyle/>
          <a:p>
            <a:pPr algn="l">
              <a:lnSpc>
                <a:spcPts val="8465"/>
              </a:lnSpc>
            </a:pPr>
            <a:r>
              <a:rPr lang="en-US" sz="8381" b="1" spc="-377">
                <a:solidFill>
                  <a:srgbClr val="001C72"/>
                </a:solidFill>
                <a:latin typeface="Open Sauce Bold"/>
                <a:ea typeface="Open Sauce Bold"/>
                <a:cs typeface="Open Sauce Bold"/>
                <a:sym typeface="Open Sauce Bold"/>
              </a:rPr>
              <a:t>MOOE ELIGIBLE EXPENSES</a:t>
            </a:r>
          </a:p>
        </p:txBody>
      </p:sp>
      <p:sp>
        <p:nvSpPr>
          <p:cNvPr id="4" name="Freeform 4"/>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5595711" y="3162781"/>
            <a:ext cx="12414493" cy="6826667"/>
          </a:xfrm>
          <a:custGeom>
            <a:avLst/>
            <a:gdLst/>
            <a:ahLst/>
            <a:cxnLst/>
            <a:rect l="l" t="t" r="r" b="b"/>
            <a:pathLst>
              <a:path w="12414493" h="6826667">
                <a:moveTo>
                  <a:pt x="0" y="0"/>
                </a:moveTo>
                <a:lnTo>
                  <a:pt x="12414492" y="0"/>
                </a:lnTo>
                <a:lnTo>
                  <a:pt x="12414492" y="6826667"/>
                </a:lnTo>
                <a:lnTo>
                  <a:pt x="0" y="6826667"/>
                </a:lnTo>
                <a:lnTo>
                  <a:pt x="0" y="0"/>
                </a:lnTo>
                <a:close/>
              </a:path>
            </a:pathLst>
          </a:custGeom>
          <a:blipFill>
            <a:blip r:embed="rId7"/>
            <a:stretch>
              <a:fillRect l="-37186" t="-173667" r="-237369" b="-109474"/>
            </a:stretch>
          </a:blipFill>
        </p:spPr>
      </p:sp>
      <p:sp>
        <p:nvSpPr>
          <p:cNvPr id="7" name="TextBox 7"/>
          <p:cNvSpPr txBox="1"/>
          <p:nvPr/>
        </p:nvSpPr>
        <p:spPr>
          <a:xfrm>
            <a:off x="118577" y="4972227"/>
            <a:ext cx="9364806" cy="1945330"/>
          </a:xfrm>
          <a:prstGeom prst="rect">
            <a:avLst/>
          </a:prstGeom>
        </p:spPr>
        <p:txBody>
          <a:bodyPr lIns="0" tIns="0" rIns="0" bIns="0" rtlCol="0" anchor="t">
            <a:spAutoFit/>
          </a:bodyPr>
          <a:lstStyle/>
          <a:p>
            <a:pPr algn="l">
              <a:lnSpc>
                <a:spcPts val="5054"/>
              </a:lnSpc>
            </a:pPr>
            <a:r>
              <a:rPr lang="en-US" sz="5004" b="1" i="1" spc="-225">
                <a:solidFill>
                  <a:srgbClr val="1F79A9"/>
                </a:solidFill>
                <a:latin typeface="Open Sauce Bold Italics"/>
                <a:ea typeface="Open Sauce Bold Italics"/>
                <a:cs typeface="Open Sauce Bold Italics"/>
                <a:sym typeface="Open Sauce Bold Italics"/>
              </a:rPr>
              <a:t>OFFICE SUPPLIES</a:t>
            </a:r>
          </a:p>
          <a:p>
            <a:pPr algn="l">
              <a:lnSpc>
                <a:spcPts val="5054"/>
              </a:lnSpc>
            </a:pPr>
            <a:r>
              <a:rPr lang="en-US" sz="5004" b="1" i="1" spc="-225">
                <a:solidFill>
                  <a:srgbClr val="1F79A9"/>
                </a:solidFill>
                <a:latin typeface="Open Sauce Bold Italics"/>
                <a:ea typeface="Open Sauce Bold Italics"/>
                <a:cs typeface="Open Sauce Bold Italics"/>
                <a:sym typeface="Open Sauce Bold Italics"/>
              </a:rPr>
              <a:t>EXPENSES</a:t>
            </a:r>
          </a:p>
          <a:p>
            <a:pPr algn="l">
              <a:lnSpc>
                <a:spcPts val="5054"/>
              </a:lnSpc>
            </a:pPr>
            <a:r>
              <a:rPr lang="en-US" sz="5004" b="1" i="1" spc="-225">
                <a:solidFill>
                  <a:srgbClr val="1F79A9"/>
                </a:solidFill>
                <a:latin typeface="Open Sauce Bold Italics"/>
                <a:ea typeface="Open Sauce Bold Italics"/>
                <a:cs typeface="Open Sauce Bold Italics"/>
                <a:sym typeface="Open Sauce Bold Italics"/>
              </a:rPr>
              <a:t>(5020301000)</a:t>
            </a:r>
          </a:p>
        </p:txBody>
      </p:sp>
      <p:grpSp>
        <p:nvGrpSpPr>
          <p:cNvPr id="8" name="Group 8"/>
          <p:cNvGrpSpPr/>
          <p:nvPr/>
        </p:nvGrpSpPr>
        <p:grpSpPr>
          <a:xfrm>
            <a:off x="16838704" y="168654"/>
            <a:ext cx="1198896" cy="11988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p:spPr>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48513"/>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Freeform 4"/>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6" name="Group 6"/>
          <p:cNvGrpSpPr/>
          <p:nvPr/>
        </p:nvGrpSpPr>
        <p:grpSpPr>
          <a:xfrm>
            <a:off x="16838704" y="168654"/>
            <a:ext cx="1198896" cy="119889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
        <p:nvSpPr>
          <p:cNvPr id="8" name="Freeform 8"/>
          <p:cNvSpPr/>
          <p:nvPr/>
        </p:nvSpPr>
        <p:spPr>
          <a:xfrm>
            <a:off x="6314075" y="2677232"/>
            <a:ext cx="11723525" cy="7779296"/>
          </a:xfrm>
          <a:custGeom>
            <a:avLst/>
            <a:gdLst/>
            <a:ahLst/>
            <a:cxnLst/>
            <a:rect l="l" t="t" r="r" b="b"/>
            <a:pathLst>
              <a:path w="11723525" h="7779296">
                <a:moveTo>
                  <a:pt x="0" y="0"/>
                </a:moveTo>
                <a:lnTo>
                  <a:pt x="11723525" y="0"/>
                </a:lnTo>
                <a:lnTo>
                  <a:pt x="11723525" y="7779296"/>
                </a:lnTo>
                <a:lnTo>
                  <a:pt x="0" y="7779296"/>
                </a:lnTo>
                <a:lnTo>
                  <a:pt x="0" y="0"/>
                </a:lnTo>
                <a:close/>
              </a:path>
            </a:pathLst>
          </a:custGeom>
          <a:blipFill>
            <a:blip r:embed="rId8"/>
            <a:stretch>
              <a:fillRect l="-14297" t="-107494" r="-214468" b="-71199"/>
            </a:stretch>
          </a:blipFill>
        </p:spPr>
      </p:sp>
      <p:sp>
        <p:nvSpPr>
          <p:cNvPr id="9" name="TextBox 9"/>
          <p:cNvSpPr txBox="1"/>
          <p:nvPr/>
        </p:nvSpPr>
        <p:spPr>
          <a:xfrm>
            <a:off x="282411" y="4542265"/>
            <a:ext cx="9012852" cy="1868639"/>
          </a:xfrm>
          <a:prstGeom prst="rect">
            <a:avLst/>
          </a:prstGeom>
        </p:spPr>
        <p:txBody>
          <a:bodyPr lIns="0" tIns="0" rIns="0" bIns="0" rtlCol="0" anchor="t">
            <a:spAutoFit/>
          </a:bodyPr>
          <a:lstStyle/>
          <a:p>
            <a:pPr algn="l">
              <a:lnSpc>
                <a:spcPts val="4864"/>
              </a:lnSpc>
            </a:pPr>
            <a:r>
              <a:rPr lang="en-US" sz="4816" b="1" i="1" spc="-216">
                <a:solidFill>
                  <a:srgbClr val="1F79A9"/>
                </a:solidFill>
                <a:latin typeface="Open Sauce Bold Italics"/>
                <a:ea typeface="Open Sauce Bold Italics"/>
                <a:cs typeface="Open Sauce Bold Italics"/>
                <a:sym typeface="Open Sauce Bold Italics"/>
              </a:rPr>
              <a:t>OFFICE SUPPLIES</a:t>
            </a:r>
          </a:p>
          <a:p>
            <a:pPr algn="l">
              <a:lnSpc>
                <a:spcPts val="4864"/>
              </a:lnSpc>
            </a:pPr>
            <a:r>
              <a:rPr lang="en-US" sz="4816" b="1" i="1" spc="-216">
                <a:solidFill>
                  <a:srgbClr val="1F79A9"/>
                </a:solidFill>
                <a:latin typeface="Open Sauce Bold Italics"/>
                <a:ea typeface="Open Sauce Bold Italics"/>
                <a:cs typeface="Open Sauce Bold Italics"/>
                <a:sym typeface="Open Sauce Bold Italics"/>
              </a:rPr>
              <a:t>EXPENSES</a:t>
            </a:r>
          </a:p>
          <a:p>
            <a:pPr algn="l">
              <a:lnSpc>
                <a:spcPts val="4864"/>
              </a:lnSpc>
            </a:pPr>
            <a:r>
              <a:rPr lang="en-US" sz="4816" b="1" i="1" spc="-216">
                <a:solidFill>
                  <a:srgbClr val="1F79A9"/>
                </a:solidFill>
                <a:latin typeface="Open Sauce Bold Italics"/>
                <a:ea typeface="Open Sauce Bold Italics"/>
                <a:cs typeface="Open Sauce Bold Italics"/>
                <a:sym typeface="Open Sauce Bold Italics"/>
              </a:rPr>
              <a:t>(5020301000)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392028" y="317212"/>
            <a:ext cx="5655353" cy="1719165"/>
          </a:xfrm>
          <a:prstGeom prst="rect">
            <a:avLst/>
          </a:prstGeom>
        </p:spPr>
        <p:txBody>
          <a:bodyPr lIns="0" tIns="0" rIns="0" bIns="0" rtlCol="0" anchor="t">
            <a:spAutoFit/>
          </a:bodyPr>
          <a:lstStyle/>
          <a:p>
            <a:pPr algn="l">
              <a:lnSpc>
                <a:spcPts val="6615"/>
              </a:lnSpc>
            </a:pPr>
            <a:r>
              <a:rPr lang="en-US" sz="6550" b="1" spc="-294">
                <a:solidFill>
                  <a:srgbClr val="001C72"/>
                </a:solidFill>
                <a:latin typeface="Open Sauce Bold"/>
                <a:ea typeface="Open Sauce Bold"/>
                <a:cs typeface="Open Sauce Bold"/>
                <a:sym typeface="Open Sauce Bold"/>
              </a:rPr>
              <a:t>DEPED ORDER NO.8 S. 2019</a:t>
            </a:r>
          </a:p>
        </p:txBody>
      </p:sp>
      <p:sp>
        <p:nvSpPr>
          <p:cNvPr id="4" name="TextBox 4"/>
          <p:cNvSpPr txBox="1"/>
          <p:nvPr/>
        </p:nvSpPr>
        <p:spPr>
          <a:xfrm>
            <a:off x="392028" y="2363761"/>
            <a:ext cx="8751972" cy="1483338"/>
          </a:xfrm>
          <a:prstGeom prst="rect">
            <a:avLst/>
          </a:prstGeom>
        </p:spPr>
        <p:txBody>
          <a:bodyPr lIns="0" tIns="0" rIns="0" bIns="0" rtlCol="0" anchor="t">
            <a:spAutoFit/>
          </a:bodyPr>
          <a:lstStyle/>
          <a:p>
            <a:pPr algn="l">
              <a:lnSpc>
                <a:spcPts val="5707"/>
              </a:lnSpc>
            </a:pPr>
            <a:r>
              <a:rPr lang="en-US" sz="5651" b="1" i="1" spc="-254">
                <a:solidFill>
                  <a:srgbClr val="1F79A9"/>
                </a:solidFill>
                <a:latin typeface="Open Sauce Bold Italics"/>
                <a:ea typeface="Open Sauce Bold Italics"/>
                <a:cs typeface="Open Sauce Bold Italics"/>
                <a:sym typeface="Open Sauce Bold Italics"/>
              </a:rPr>
              <a:t>USES OF SCHOOL MOOE</a:t>
            </a:r>
          </a:p>
          <a:p>
            <a:pPr algn="l">
              <a:lnSpc>
                <a:spcPts val="5707"/>
              </a:lnSpc>
            </a:pPr>
            <a:endParaRPr lang="en-US" sz="5651" b="1" i="1" spc="-254">
              <a:solidFill>
                <a:srgbClr val="1F79A9"/>
              </a:solidFill>
              <a:latin typeface="Open Sauce Bold Italics"/>
              <a:ea typeface="Open Sauce Bold Italics"/>
              <a:cs typeface="Open Sauce Bold Italics"/>
              <a:sym typeface="Open Sauce Bold Italics"/>
            </a:endParaRPr>
          </a:p>
        </p:txBody>
      </p:sp>
      <p:sp>
        <p:nvSpPr>
          <p:cNvPr id="5" name="Freeform 5"/>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392028" y="2621170"/>
            <a:ext cx="17381180" cy="8433247"/>
          </a:xfrm>
          <a:prstGeom prst="rect">
            <a:avLst/>
          </a:prstGeom>
        </p:spPr>
        <p:txBody>
          <a:bodyPr lIns="0" tIns="0" rIns="0" bIns="0" rtlCol="0" anchor="t">
            <a:spAutoFit/>
          </a:bodyPr>
          <a:lstStyle/>
          <a:p>
            <a:pPr algn="just">
              <a:lnSpc>
                <a:spcPts val="5599"/>
              </a:lnSpc>
            </a:pPr>
            <a:endParaRPr/>
          </a:p>
          <a:p>
            <a:pPr algn="just">
              <a:lnSpc>
                <a:spcPts val="5599"/>
              </a:lnSpc>
            </a:pPr>
            <a:r>
              <a:rPr lang="en-US" sz="3999" b="1" i="1">
                <a:solidFill>
                  <a:srgbClr val="001C72"/>
                </a:solidFill>
                <a:latin typeface="Open Sauce Bold Italics"/>
                <a:ea typeface="Open Sauce Bold Italics"/>
                <a:cs typeface="Open Sauce Bold Italics"/>
                <a:sym typeface="Open Sauce Bold Italics"/>
              </a:rPr>
              <a:t>4) To fund minor repairs facilities, building and grounds maintenance necessary for the upkeep of the school (as defined in DepEd Order No.1, s.2017 entitled Guidelines on the National Inventory of DepEd Public School Building for the School Year 2016-2017); </a:t>
            </a:r>
          </a:p>
          <a:p>
            <a:pPr algn="just">
              <a:lnSpc>
                <a:spcPts val="5599"/>
              </a:lnSpc>
            </a:pPr>
            <a:endParaRPr lang="en-US" sz="3999" b="1" i="1">
              <a:solidFill>
                <a:srgbClr val="001C72"/>
              </a:solidFill>
              <a:latin typeface="Open Sauce Bold Italics"/>
              <a:ea typeface="Open Sauce Bold Italics"/>
              <a:cs typeface="Open Sauce Bold Italics"/>
              <a:sym typeface="Open Sauce Bold Italics"/>
            </a:endParaRPr>
          </a:p>
          <a:p>
            <a:pPr algn="just">
              <a:lnSpc>
                <a:spcPts val="5599"/>
              </a:lnSpc>
            </a:pPr>
            <a:r>
              <a:rPr lang="en-US" sz="3999" b="1" i="1">
                <a:solidFill>
                  <a:srgbClr val="001C72"/>
                </a:solidFill>
                <a:latin typeface="Open Sauce Bold Italics"/>
                <a:ea typeface="Open Sauce Bold Italics"/>
                <a:cs typeface="Open Sauce Bold Italics"/>
                <a:sym typeface="Open Sauce Bold Italics"/>
              </a:rPr>
              <a:t>5) To procure semi-expendable property items worth less than Php 50,000.00 (including Technical-Vocational-Livelihood and Science classes consumables) as provided in the Government Accounting Manual (GAM) issued by the Commission on Audit; </a:t>
            </a:r>
          </a:p>
          <a:p>
            <a:pPr algn="just">
              <a:lnSpc>
                <a:spcPts val="5599"/>
              </a:lnSpc>
            </a:pPr>
            <a:r>
              <a:rPr lang="en-US" sz="3999" b="1" i="1">
                <a:solidFill>
                  <a:srgbClr val="001C72"/>
                </a:solidFill>
                <a:latin typeface="Open Sauce Bold Italics"/>
                <a:ea typeface="Open Sauce Bold Italics"/>
                <a:cs typeface="Open Sauce Bold Italics"/>
                <a:sym typeface="Open Sauce Bold Italics"/>
              </a:rPr>
              <a:t> </a:t>
            </a:r>
          </a:p>
          <a:p>
            <a:pPr algn="just">
              <a:lnSpc>
                <a:spcPts val="5599"/>
              </a:lnSpc>
            </a:pPr>
            <a:endParaRPr lang="en-US" sz="3999" b="1" i="1">
              <a:solidFill>
                <a:srgbClr val="001C72"/>
              </a:solidFill>
              <a:latin typeface="Open Sauce Bold Italics"/>
              <a:ea typeface="Open Sauce Bold Italics"/>
              <a:cs typeface="Open Sauce Bold Italics"/>
              <a:sym typeface="Open Sauce Bold Italics"/>
            </a:endParaRPr>
          </a:p>
        </p:txBody>
      </p:sp>
      <p:grpSp>
        <p:nvGrpSpPr>
          <p:cNvPr id="8" name="Group 8"/>
          <p:cNvGrpSpPr/>
          <p:nvPr/>
        </p:nvGrpSpPr>
        <p:grpSpPr>
          <a:xfrm>
            <a:off x="16838704" y="168654"/>
            <a:ext cx="1198896" cy="11988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307687"/>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TextBox 4"/>
          <p:cNvSpPr txBox="1"/>
          <p:nvPr/>
        </p:nvSpPr>
        <p:spPr>
          <a:xfrm>
            <a:off x="118577" y="2644192"/>
            <a:ext cx="14615595" cy="2123395"/>
          </a:xfrm>
          <a:prstGeom prst="rect">
            <a:avLst/>
          </a:prstGeom>
        </p:spPr>
        <p:txBody>
          <a:bodyPr lIns="0" tIns="0" rIns="0" bIns="0" rtlCol="0" anchor="t">
            <a:spAutoFit/>
          </a:bodyPr>
          <a:lstStyle/>
          <a:p>
            <a:pPr algn="l">
              <a:lnSpc>
                <a:spcPts val="5543"/>
              </a:lnSpc>
            </a:pPr>
            <a:r>
              <a:rPr lang="en-US" sz="5488" b="1" i="1" spc="-247">
                <a:solidFill>
                  <a:srgbClr val="1F79A9"/>
                </a:solidFill>
                <a:latin typeface="Open Sauce Bold Italics"/>
                <a:ea typeface="Open Sauce Bold Italics"/>
                <a:cs typeface="Open Sauce Bold Italics"/>
                <a:sym typeface="Open Sauce Bold Italics"/>
              </a:rPr>
              <a:t>OTHER SUPPLIES &amp; MATERIALS EXPENSES (CONSUMABLE SUPPLIES) (5020399000)</a:t>
            </a:r>
          </a:p>
          <a:p>
            <a:pPr algn="l">
              <a:lnSpc>
                <a:spcPts val="5543"/>
              </a:lnSpc>
            </a:pPr>
            <a:endParaRPr lang="en-US" sz="5488" b="1" i="1" spc="-247">
              <a:solidFill>
                <a:srgbClr val="1F79A9"/>
              </a:solidFill>
              <a:latin typeface="Open Sauce Bold Italics"/>
              <a:ea typeface="Open Sauce Bold Italics"/>
              <a:cs typeface="Open Sauce Bold Italics"/>
              <a:sym typeface="Open Sauce Bold Italics"/>
            </a:endParaRPr>
          </a:p>
        </p:txBody>
      </p:sp>
      <p:sp>
        <p:nvSpPr>
          <p:cNvPr id="5" name="Freeform 5"/>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1602120" y="4503617"/>
            <a:ext cx="14081500" cy="2316322"/>
          </a:xfrm>
          <a:prstGeom prst="rect">
            <a:avLst/>
          </a:prstGeom>
        </p:spPr>
        <p:txBody>
          <a:bodyPr lIns="0" tIns="0" rIns="0" bIns="0" rtlCol="0" anchor="t">
            <a:spAutoFit/>
          </a:bodyPr>
          <a:lstStyle/>
          <a:p>
            <a:pPr algn="just">
              <a:lnSpc>
                <a:spcPts val="4619"/>
              </a:lnSpc>
            </a:pPr>
            <a:r>
              <a:rPr lang="en-US" sz="3299" b="1">
                <a:solidFill>
                  <a:srgbClr val="001C72"/>
                </a:solidFill>
                <a:latin typeface="Open Sauce Bold"/>
                <a:ea typeface="Open Sauce Bold"/>
                <a:cs typeface="Open Sauce Bold"/>
                <a:sym typeface="Open Sauce Bold"/>
              </a:rPr>
              <a:t>This account is used to recognize the costs of supplies issued to end users which are non-inventoriable items and not otherwise classified under the specific inventory expense accounts. </a:t>
            </a:r>
          </a:p>
          <a:p>
            <a:pPr algn="just">
              <a:lnSpc>
                <a:spcPts val="4619"/>
              </a:lnSpc>
            </a:pPr>
            <a:endParaRPr lang="en-US" sz="3299" b="1">
              <a:solidFill>
                <a:srgbClr val="001C72"/>
              </a:solidFill>
              <a:latin typeface="Open Sauce Bold"/>
              <a:ea typeface="Open Sauce Bold"/>
              <a:cs typeface="Open Sauce Bold"/>
              <a:sym typeface="Open Sauce Bold"/>
            </a:endParaRPr>
          </a:p>
        </p:txBody>
      </p:sp>
      <p:sp>
        <p:nvSpPr>
          <p:cNvPr id="8" name="TextBox 8"/>
          <p:cNvSpPr txBox="1"/>
          <p:nvPr/>
        </p:nvSpPr>
        <p:spPr>
          <a:xfrm>
            <a:off x="542146" y="7016575"/>
            <a:ext cx="8100723" cy="2920938"/>
          </a:xfrm>
          <a:prstGeom prst="rect">
            <a:avLst/>
          </a:prstGeom>
        </p:spPr>
        <p:txBody>
          <a:bodyPr lIns="0" tIns="0" rIns="0" bIns="0" rtlCol="0" anchor="t">
            <a:spAutoFit/>
          </a:bodyPr>
          <a:lstStyle/>
          <a:p>
            <a:pPr algn="just">
              <a:lnSpc>
                <a:spcPts val="3342"/>
              </a:lnSpc>
            </a:pPr>
            <a:r>
              <a:rPr lang="en-US" sz="2387" b="1">
                <a:solidFill>
                  <a:srgbClr val="001C72"/>
                </a:solidFill>
                <a:latin typeface="Open Sauce Bold"/>
                <a:ea typeface="Open Sauce Bold"/>
                <a:cs typeface="Open Sauce Bold"/>
                <a:sym typeface="Open Sauce Bold"/>
              </a:rPr>
              <a:t>•CLEANING SUPPLIES, AGRICULTURAL AND MARINE SUPPLIES </a:t>
            </a:r>
          </a:p>
          <a:p>
            <a:pPr algn="just">
              <a:lnSpc>
                <a:spcPts val="3342"/>
              </a:lnSpc>
            </a:pPr>
            <a:r>
              <a:rPr lang="en-US" sz="2387" b="1">
                <a:solidFill>
                  <a:srgbClr val="001C72"/>
                </a:solidFill>
                <a:latin typeface="Open Sauce Bold"/>
                <a:ea typeface="Open Sauce Bold"/>
                <a:cs typeface="Open Sauce Bold"/>
                <a:sym typeface="Open Sauce Bold"/>
              </a:rPr>
              <a:t>•HANDWASHING &amp; SANITATION SUPPLIES </a:t>
            </a:r>
          </a:p>
          <a:p>
            <a:pPr algn="just">
              <a:lnSpc>
                <a:spcPts val="3342"/>
              </a:lnSpc>
            </a:pPr>
            <a:r>
              <a:rPr lang="en-US" sz="2387" b="1">
                <a:solidFill>
                  <a:srgbClr val="001C72"/>
                </a:solidFill>
                <a:latin typeface="Open Sauce Bold"/>
                <a:ea typeface="Open Sauce Bold"/>
                <a:cs typeface="Open Sauce Bold"/>
                <a:sym typeface="Open Sauce Bold"/>
              </a:rPr>
              <a:t>•MEDICINES , GROCERIES</a:t>
            </a:r>
          </a:p>
          <a:p>
            <a:pPr algn="just">
              <a:lnSpc>
                <a:spcPts val="3342"/>
              </a:lnSpc>
            </a:pPr>
            <a:r>
              <a:rPr lang="en-US" sz="2387" b="1">
                <a:solidFill>
                  <a:srgbClr val="001C72"/>
                </a:solidFill>
                <a:latin typeface="Open Sauce Bold"/>
                <a:ea typeface="Open Sauce Bold"/>
                <a:cs typeface="Open Sauce Bold"/>
                <a:sym typeface="Open Sauce Bold"/>
              </a:rPr>
              <a:t>•LIQUIFIED PETROLEUM GAS (LPG) – FOR THE H.E.</a:t>
            </a:r>
          </a:p>
          <a:p>
            <a:pPr algn="just">
              <a:lnSpc>
                <a:spcPts val="3342"/>
              </a:lnSpc>
            </a:pPr>
            <a:r>
              <a:rPr lang="en-US" sz="2387" b="1">
                <a:solidFill>
                  <a:srgbClr val="001C72"/>
                </a:solidFill>
                <a:latin typeface="Open Sauce Bold"/>
                <a:ea typeface="Open Sauce Bold"/>
                <a:cs typeface="Open Sauce Bold"/>
                <a:sym typeface="Open Sauce Bold"/>
              </a:rPr>
              <a:t>•PURIFIED DRINKING WATER </a:t>
            </a:r>
          </a:p>
          <a:p>
            <a:pPr algn="just">
              <a:lnSpc>
                <a:spcPts val="3342"/>
              </a:lnSpc>
            </a:pPr>
            <a:endParaRPr lang="en-US" sz="2387" b="1">
              <a:solidFill>
                <a:srgbClr val="001C72"/>
              </a:solidFill>
              <a:latin typeface="Open Sauce Bold"/>
              <a:ea typeface="Open Sauce Bold"/>
              <a:cs typeface="Open Sauce Bold"/>
              <a:sym typeface="Open Sauce Bold"/>
            </a:endParaRPr>
          </a:p>
        </p:txBody>
      </p:sp>
      <p:sp>
        <p:nvSpPr>
          <p:cNvPr id="9" name="TextBox 9"/>
          <p:cNvSpPr txBox="1"/>
          <p:nvPr/>
        </p:nvSpPr>
        <p:spPr>
          <a:xfrm>
            <a:off x="9279827" y="7016575"/>
            <a:ext cx="8100723" cy="3340075"/>
          </a:xfrm>
          <a:prstGeom prst="rect">
            <a:avLst/>
          </a:prstGeom>
        </p:spPr>
        <p:txBody>
          <a:bodyPr lIns="0" tIns="0" rIns="0" bIns="0" rtlCol="0" anchor="t">
            <a:spAutoFit/>
          </a:bodyPr>
          <a:lstStyle/>
          <a:p>
            <a:pPr algn="just">
              <a:lnSpc>
                <a:spcPts val="3342"/>
              </a:lnSpc>
            </a:pPr>
            <a:r>
              <a:rPr lang="en-US" sz="2387" b="1">
                <a:solidFill>
                  <a:srgbClr val="001C72"/>
                </a:solidFill>
                <a:latin typeface="Open Sauce Bold"/>
                <a:ea typeface="Open Sauce Bold"/>
                <a:cs typeface="Open Sauce Bold"/>
                <a:sym typeface="Open Sauce Bold"/>
              </a:rPr>
              <a:t>•GASOLINE EXPENSES FOR GRASS CUTTING </a:t>
            </a:r>
          </a:p>
          <a:p>
            <a:pPr algn="just">
              <a:lnSpc>
                <a:spcPts val="3342"/>
              </a:lnSpc>
            </a:pPr>
            <a:r>
              <a:rPr lang="en-US" sz="2387" b="1">
                <a:solidFill>
                  <a:srgbClr val="001C72"/>
                </a:solidFill>
                <a:latin typeface="Open Sauce Bold"/>
                <a:ea typeface="Open Sauce Bold"/>
                <a:cs typeface="Open Sauce Bold"/>
                <a:sym typeface="Open Sauce Bold"/>
              </a:rPr>
              <a:t>•TARPAULIN, STREAMER, ID’S OF PUPILS / FORM 138-A </a:t>
            </a:r>
          </a:p>
          <a:p>
            <a:pPr algn="just">
              <a:lnSpc>
                <a:spcPts val="3342"/>
              </a:lnSpc>
            </a:pPr>
            <a:r>
              <a:rPr lang="en-US" sz="2387" b="1">
                <a:solidFill>
                  <a:srgbClr val="001C72"/>
                </a:solidFill>
                <a:latin typeface="Open Sauce Bold"/>
                <a:ea typeface="Open Sauce Bold"/>
                <a:cs typeface="Open Sauce Bold"/>
                <a:sym typeface="Open Sauce Bold"/>
              </a:rPr>
              <a:t>•MEDALS AND RIBBONS FOR RECOGNITION AND GRADUATION RITES</a:t>
            </a:r>
          </a:p>
          <a:p>
            <a:pPr algn="just">
              <a:lnSpc>
                <a:spcPts val="3342"/>
              </a:lnSpc>
            </a:pPr>
            <a:r>
              <a:rPr lang="en-US" sz="2387" b="1">
                <a:solidFill>
                  <a:srgbClr val="001C72"/>
                </a:solidFill>
                <a:latin typeface="Open Sauce Bold"/>
                <a:ea typeface="Open Sauce Bold"/>
                <a:cs typeface="Open Sauce Bold"/>
                <a:sym typeface="Open Sauce Bold"/>
              </a:rPr>
              <a:t>•BULBS/FLUORESCENT LAMP</a:t>
            </a:r>
          </a:p>
          <a:p>
            <a:pPr algn="just">
              <a:lnSpc>
                <a:spcPts val="3342"/>
              </a:lnSpc>
            </a:pPr>
            <a:r>
              <a:rPr lang="en-US" sz="2387" b="1">
                <a:solidFill>
                  <a:srgbClr val="001C72"/>
                </a:solidFill>
                <a:latin typeface="Open Sauce Bold"/>
                <a:ea typeface="Open Sauce Bold"/>
                <a:cs typeface="Open Sauce Bold"/>
                <a:sym typeface="Open Sauce Bold"/>
              </a:rPr>
              <a:t>•EXTENSION CORD</a:t>
            </a:r>
          </a:p>
          <a:p>
            <a:pPr algn="just">
              <a:lnSpc>
                <a:spcPts val="3342"/>
              </a:lnSpc>
            </a:pPr>
            <a:endParaRPr lang="en-US" sz="2387" b="1">
              <a:solidFill>
                <a:srgbClr val="001C72"/>
              </a:solidFill>
              <a:latin typeface="Open Sauce Bold"/>
              <a:ea typeface="Open Sauce Bold"/>
              <a:cs typeface="Open Sauce Bold"/>
              <a:sym typeface="Open Sauce Bold"/>
            </a:endParaRPr>
          </a:p>
        </p:txBody>
      </p:sp>
      <p:grpSp>
        <p:nvGrpSpPr>
          <p:cNvPr id="10" name="Group 10"/>
          <p:cNvGrpSpPr/>
          <p:nvPr/>
        </p:nvGrpSpPr>
        <p:grpSpPr>
          <a:xfrm>
            <a:off x="16838704" y="168654"/>
            <a:ext cx="1198896" cy="119889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48513"/>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Freeform 4"/>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6" name="Group 6"/>
          <p:cNvGrpSpPr/>
          <p:nvPr/>
        </p:nvGrpSpPr>
        <p:grpSpPr>
          <a:xfrm>
            <a:off x="16838704" y="168654"/>
            <a:ext cx="1198896" cy="119889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
        <p:nvSpPr>
          <p:cNvPr id="8" name="Freeform 8"/>
          <p:cNvSpPr/>
          <p:nvPr/>
        </p:nvSpPr>
        <p:spPr>
          <a:xfrm>
            <a:off x="260463" y="3995782"/>
            <a:ext cx="8741652" cy="6010577"/>
          </a:xfrm>
          <a:custGeom>
            <a:avLst/>
            <a:gdLst/>
            <a:ahLst/>
            <a:cxnLst/>
            <a:rect l="l" t="t" r="r" b="b"/>
            <a:pathLst>
              <a:path w="8741652" h="6010577">
                <a:moveTo>
                  <a:pt x="0" y="0"/>
                </a:moveTo>
                <a:lnTo>
                  <a:pt x="8741651" y="0"/>
                </a:lnTo>
                <a:lnTo>
                  <a:pt x="8741651" y="6010576"/>
                </a:lnTo>
                <a:lnTo>
                  <a:pt x="0" y="6010576"/>
                </a:lnTo>
                <a:lnTo>
                  <a:pt x="0" y="0"/>
                </a:lnTo>
                <a:close/>
              </a:path>
            </a:pathLst>
          </a:custGeom>
          <a:blipFill>
            <a:blip r:embed="rId8"/>
            <a:stretch>
              <a:fillRect l="-18716" t="-179765" r="-320759" b="-79765"/>
            </a:stretch>
          </a:blipFill>
        </p:spPr>
      </p:sp>
      <p:sp>
        <p:nvSpPr>
          <p:cNvPr id="9" name="Freeform 9"/>
          <p:cNvSpPr/>
          <p:nvPr/>
        </p:nvSpPr>
        <p:spPr>
          <a:xfrm>
            <a:off x="9144000" y="3084606"/>
            <a:ext cx="8532310" cy="6947445"/>
          </a:xfrm>
          <a:custGeom>
            <a:avLst/>
            <a:gdLst/>
            <a:ahLst/>
            <a:cxnLst/>
            <a:rect l="l" t="t" r="r" b="b"/>
            <a:pathLst>
              <a:path w="8532310" h="6947445">
                <a:moveTo>
                  <a:pt x="0" y="0"/>
                </a:moveTo>
                <a:lnTo>
                  <a:pt x="8532310" y="0"/>
                </a:lnTo>
                <a:lnTo>
                  <a:pt x="8532310" y="6947444"/>
                </a:lnTo>
                <a:lnTo>
                  <a:pt x="0" y="6947444"/>
                </a:lnTo>
                <a:lnTo>
                  <a:pt x="0" y="0"/>
                </a:lnTo>
                <a:close/>
              </a:path>
            </a:pathLst>
          </a:custGeom>
          <a:blipFill>
            <a:blip r:embed="rId9"/>
            <a:stretch>
              <a:fillRect l="-17310" t="-116924" r="-298813" b="-70541"/>
            </a:stretch>
          </a:blipFill>
        </p:spPr>
      </p:sp>
      <p:sp>
        <p:nvSpPr>
          <p:cNvPr id="10" name="TextBox 10"/>
          <p:cNvSpPr txBox="1"/>
          <p:nvPr/>
        </p:nvSpPr>
        <p:spPr>
          <a:xfrm>
            <a:off x="118577" y="2249630"/>
            <a:ext cx="11426996" cy="1746152"/>
          </a:xfrm>
          <a:prstGeom prst="rect">
            <a:avLst/>
          </a:prstGeom>
        </p:spPr>
        <p:txBody>
          <a:bodyPr lIns="0" tIns="0" rIns="0" bIns="0" rtlCol="0" anchor="t">
            <a:spAutoFit/>
          </a:bodyPr>
          <a:lstStyle/>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OTHER SUPPLIES &amp; MATERIALS EXPENSES (CONSUMABLE SUPPLIES)</a:t>
            </a:r>
          </a:p>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(5020399000)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48513"/>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Freeform 4"/>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6" name="Group 6"/>
          <p:cNvGrpSpPr/>
          <p:nvPr/>
        </p:nvGrpSpPr>
        <p:grpSpPr>
          <a:xfrm>
            <a:off x="16838704" y="168654"/>
            <a:ext cx="1198896" cy="119889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
        <p:nvSpPr>
          <p:cNvPr id="8" name="Freeform 8"/>
          <p:cNvSpPr/>
          <p:nvPr/>
        </p:nvSpPr>
        <p:spPr>
          <a:xfrm>
            <a:off x="803288" y="3315700"/>
            <a:ext cx="7656002" cy="5942600"/>
          </a:xfrm>
          <a:custGeom>
            <a:avLst/>
            <a:gdLst/>
            <a:ahLst/>
            <a:cxnLst/>
            <a:rect l="l" t="t" r="r" b="b"/>
            <a:pathLst>
              <a:path w="7656002" h="5942600">
                <a:moveTo>
                  <a:pt x="0" y="0"/>
                </a:moveTo>
                <a:lnTo>
                  <a:pt x="7656001" y="0"/>
                </a:lnTo>
                <a:lnTo>
                  <a:pt x="7656001" y="5942600"/>
                </a:lnTo>
                <a:lnTo>
                  <a:pt x="0" y="5942600"/>
                </a:lnTo>
                <a:lnTo>
                  <a:pt x="0" y="0"/>
                </a:lnTo>
                <a:close/>
              </a:path>
            </a:pathLst>
          </a:custGeom>
          <a:blipFill>
            <a:blip r:embed="rId8"/>
            <a:stretch>
              <a:fillRect l="-23756" t="-190194" r="-324953" b="-34978"/>
            </a:stretch>
          </a:blipFill>
        </p:spPr>
      </p:sp>
      <p:sp>
        <p:nvSpPr>
          <p:cNvPr id="9" name="Freeform 9"/>
          <p:cNvSpPr/>
          <p:nvPr/>
        </p:nvSpPr>
        <p:spPr>
          <a:xfrm>
            <a:off x="8975420" y="3286405"/>
            <a:ext cx="8076974" cy="7114311"/>
          </a:xfrm>
          <a:custGeom>
            <a:avLst/>
            <a:gdLst/>
            <a:ahLst/>
            <a:cxnLst/>
            <a:rect l="l" t="t" r="r" b="b"/>
            <a:pathLst>
              <a:path w="8076974" h="7114311">
                <a:moveTo>
                  <a:pt x="0" y="0"/>
                </a:moveTo>
                <a:lnTo>
                  <a:pt x="8076973" y="0"/>
                </a:lnTo>
                <a:lnTo>
                  <a:pt x="8076973" y="7114311"/>
                </a:lnTo>
                <a:lnTo>
                  <a:pt x="0" y="7114311"/>
                </a:lnTo>
                <a:lnTo>
                  <a:pt x="0" y="0"/>
                </a:lnTo>
                <a:close/>
              </a:path>
            </a:pathLst>
          </a:custGeom>
          <a:blipFill>
            <a:blip r:embed="rId9"/>
            <a:stretch>
              <a:fillRect l="-21282" t="-118793" r="-295594" b="-47430"/>
            </a:stretch>
          </a:blipFill>
        </p:spPr>
      </p:sp>
      <p:sp>
        <p:nvSpPr>
          <p:cNvPr id="10" name="TextBox 10"/>
          <p:cNvSpPr txBox="1"/>
          <p:nvPr/>
        </p:nvSpPr>
        <p:spPr>
          <a:xfrm>
            <a:off x="118577" y="2144537"/>
            <a:ext cx="14019349" cy="1594717"/>
          </a:xfrm>
          <a:prstGeom prst="rect">
            <a:avLst/>
          </a:prstGeom>
        </p:spPr>
        <p:txBody>
          <a:bodyPr lIns="0" tIns="0" rIns="0" bIns="0" rtlCol="0" anchor="t">
            <a:spAutoFit/>
          </a:bodyPr>
          <a:lstStyle/>
          <a:p>
            <a:pPr algn="l">
              <a:lnSpc>
                <a:spcPts val="4156"/>
              </a:lnSpc>
            </a:pPr>
            <a:r>
              <a:rPr lang="en-US" sz="4114" b="1" i="1" spc="-185">
                <a:solidFill>
                  <a:srgbClr val="1F79A9"/>
                </a:solidFill>
                <a:latin typeface="Open Sauce Bold Italics"/>
                <a:ea typeface="Open Sauce Bold Italics"/>
                <a:cs typeface="Open Sauce Bold Italics"/>
                <a:sym typeface="Open Sauce Bold Italics"/>
              </a:rPr>
              <a:t>OTHER SUPPLIES &amp; MATERIALS EXPENSES (5020399000)</a:t>
            </a:r>
          </a:p>
          <a:p>
            <a:pPr algn="l">
              <a:lnSpc>
                <a:spcPts val="4156"/>
              </a:lnSpc>
            </a:pPr>
            <a:r>
              <a:rPr lang="en-US" sz="4114" b="1" i="1" spc="-185">
                <a:solidFill>
                  <a:srgbClr val="1F79A9"/>
                </a:solidFill>
                <a:latin typeface="Open Sauce Bold Italics"/>
                <a:ea typeface="Open Sauce Bold Italics"/>
                <a:cs typeface="Open Sauce Bold Italics"/>
                <a:sym typeface="Open Sauce Bold Italics"/>
              </a:rPr>
              <a:t>GASOLINE EXPENSES FOR GRASS CUTTING</a:t>
            </a:r>
          </a:p>
          <a:p>
            <a:pPr algn="l">
              <a:lnSpc>
                <a:spcPts val="4156"/>
              </a:lnSpc>
            </a:pPr>
            <a:endParaRPr lang="en-US" sz="4114" b="1" i="1" spc="-185">
              <a:solidFill>
                <a:srgbClr val="1F79A9"/>
              </a:solidFill>
              <a:latin typeface="Open Sauce Bold Italics"/>
              <a:ea typeface="Open Sauce Bold Italics"/>
              <a:cs typeface="Open Sauce Bold Italics"/>
              <a:sym typeface="Open Sauce Bold Itali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307687"/>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TextBox 4"/>
          <p:cNvSpPr txBox="1"/>
          <p:nvPr/>
        </p:nvSpPr>
        <p:spPr>
          <a:xfrm>
            <a:off x="292249" y="3195107"/>
            <a:ext cx="11715729" cy="1549795"/>
          </a:xfrm>
          <a:prstGeom prst="rect">
            <a:avLst/>
          </a:prstGeom>
        </p:spPr>
        <p:txBody>
          <a:bodyPr lIns="0" tIns="0" rIns="0" bIns="0" rtlCol="0" anchor="t">
            <a:spAutoFit/>
          </a:bodyPr>
          <a:lstStyle/>
          <a:p>
            <a:pPr algn="l">
              <a:lnSpc>
                <a:spcPts val="5947"/>
              </a:lnSpc>
            </a:pPr>
            <a:r>
              <a:rPr lang="en-US" sz="5888" b="1" i="1" spc="-264">
                <a:solidFill>
                  <a:srgbClr val="1F79A9"/>
                </a:solidFill>
                <a:latin typeface="Open Sauce Bold Italics"/>
                <a:ea typeface="Open Sauce Bold Italics"/>
                <a:cs typeface="Open Sauce Bold Italics"/>
                <a:sym typeface="Open Sauce Bold Italics"/>
              </a:rPr>
              <a:t>WATER EXPENSES (5020401000)</a:t>
            </a:r>
          </a:p>
          <a:p>
            <a:pPr algn="l">
              <a:lnSpc>
                <a:spcPts val="5947"/>
              </a:lnSpc>
            </a:pPr>
            <a:endParaRPr lang="en-US" sz="5888" b="1" i="1" spc="-264">
              <a:solidFill>
                <a:srgbClr val="1F79A9"/>
              </a:solidFill>
              <a:latin typeface="Open Sauce Bold Italics"/>
              <a:ea typeface="Open Sauce Bold Italics"/>
              <a:cs typeface="Open Sauce Bold Italics"/>
              <a:sym typeface="Open Sauce Bold Italics"/>
            </a:endParaRPr>
          </a:p>
        </p:txBody>
      </p:sp>
      <p:sp>
        <p:nvSpPr>
          <p:cNvPr id="5" name="Freeform 5"/>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1651270" y="4237732"/>
            <a:ext cx="14081500" cy="1735337"/>
          </a:xfrm>
          <a:prstGeom prst="rect">
            <a:avLst/>
          </a:prstGeom>
        </p:spPr>
        <p:txBody>
          <a:bodyPr lIns="0" tIns="0" rIns="0" bIns="0" rtlCol="0" anchor="t">
            <a:spAutoFit/>
          </a:bodyPr>
          <a:lstStyle/>
          <a:p>
            <a:pPr algn="just">
              <a:lnSpc>
                <a:spcPts val="4619"/>
              </a:lnSpc>
            </a:pPr>
            <a:r>
              <a:rPr lang="en-US" sz="3299" b="1">
                <a:solidFill>
                  <a:srgbClr val="001C72"/>
                </a:solidFill>
                <a:latin typeface="Open Sauce Bold"/>
                <a:ea typeface="Open Sauce Bold"/>
                <a:cs typeface="Open Sauce Bold"/>
                <a:sym typeface="Open Sauce Bold"/>
              </a:rPr>
              <a:t>This account is used to recognize the cost of water consumed in government operations/projects.</a:t>
            </a:r>
          </a:p>
          <a:p>
            <a:pPr algn="just">
              <a:lnSpc>
                <a:spcPts val="4619"/>
              </a:lnSpc>
            </a:pPr>
            <a:endParaRPr lang="en-US" sz="3299" b="1">
              <a:solidFill>
                <a:srgbClr val="001C72"/>
              </a:solidFill>
              <a:latin typeface="Open Sauce Bold"/>
              <a:ea typeface="Open Sauce Bold"/>
              <a:cs typeface="Open Sauce Bold"/>
              <a:sym typeface="Open Sauce Bold"/>
            </a:endParaRPr>
          </a:p>
        </p:txBody>
      </p:sp>
      <p:sp>
        <p:nvSpPr>
          <p:cNvPr id="8" name="TextBox 8"/>
          <p:cNvSpPr txBox="1"/>
          <p:nvPr/>
        </p:nvSpPr>
        <p:spPr>
          <a:xfrm>
            <a:off x="292249" y="6068318"/>
            <a:ext cx="13812807" cy="1549795"/>
          </a:xfrm>
          <a:prstGeom prst="rect">
            <a:avLst/>
          </a:prstGeom>
        </p:spPr>
        <p:txBody>
          <a:bodyPr lIns="0" tIns="0" rIns="0" bIns="0" rtlCol="0" anchor="t">
            <a:spAutoFit/>
          </a:bodyPr>
          <a:lstStyle/>
          <a:p>
            <a:pPr algn="l">
              <a:lnSpc>
                <a:spcPts val="5947"/>
              </a:lnSpc>
            </a:pPr>
            <a:r>
              <a:rPr lang="en-US" sz="5888" b="1" i="1" spc="-264">
                <a:solidFill>
                  <a:srgbClr val="1F79A9"/>
                </a:solidFill>
                <a:latin typeface="Open Sauce Bold Italics"/>
                <a:ea typeface="Open Sauce Bold Italics"/>
                <a:cs typeface="Open Sauce Bold Italics"/>
                <a:sym typeface="Open Sauce Bold Italics"/>
              </a:rPr>
              <a:t>ELECTRICITY EXPENSES (5020402000)</a:t>
            </a:r>
          </a:p>
          <a:p>
            <a:pPr algn="l">
              <a:lnSpc>
                <a:spcPts val="5947"/>
              </a:lnSpc>
            </a:pPr>
            <a:endParaRPr lang="en-US" sz="5888" b="1" i="1" spc="-264">
              <a:solidFill>
                <a:srgbClr val="1F79A9"/>
              </a:solidFill>
              <a:latin typeface="Open Sauce Bold Italics"/>
              <a:ea typeface="Open Sauce Bold Italics"/>
              <a:cs typeface="Open Sauce Bold Italics"/>
              <a:sym typeface="Open Sauce Bold Italics"/>
            </a:endParaRPr>
          </a:p>
        </p:txBody>
      </p:sp>
      <p:sp>
        <p:nvSpPr>
          <p:cNvPr id="9" name="TextBox 9"/>
          <p:cNvSpPr txBox="1"/>
          <p:nvPr/>
        </p:nvSpPr>
        <p:spPr>
          <a:xfrm>
            <a:off x="1651270" y="7125593"/>
            <a:ext cx="14081500" cy="1735337"/>
          </a:xfrm>
          <a:prstGeom prst="rect">
            <a:avLst/>
          </a:prstGeom>
        </p:spPr>
        <p:txBody>
          <a:bodyPr lIns="0" tIns="0" rIns="0" bIns="0" rtlCol="0" anchor="t">
            <a:spAutoFit/>
          </a:bodyPr>
          <a:lstStyle/>
          <a:p>
            <a:pPr algn="just">
              <a:lnSpc>
                <a:spcPts val="4619"/>
              </a:lnSpc>
            </a:pPr>
            <a:r>
              <a:rPr lang="en-US" sz="3299" b="1">
                <a:solidFill>
                  <a:srgbClr val="001C72"/>
                </a:solidFill>
                <a:latin typeface="Open Sauce Bold"/>
                <a:ea typeface="Open Sauce Bold"/>
                <a:cs typeface="Open Sauce Bold"/>
                <a:sym typeface="Open Sauce Bold"/>
              </a:rPr>
              <a:t>This account is used to recognize the cost of electricity consumed in government operations/projects. </a:t>
            </a:r>
          </a:p>
          <a:p>
            <a:pPr algn="just">
              <a:lnSpc>
                <a:spcPts val="4619"/>
              </a:lnSpc>
            </a:pPr>
            <a:endParaRPr lang="en-US" sz="3299" b="1">
              <a:solidFill>
                <a:srgbClr val="001C72"/>
              </a:solidFill>
              <a:latin typeface="Open Sauce Bold"/>
              <a:ea typeface="Open Sauce Bold"/>
              <a:cs typeface="Open Sauce Bold"/>
              <a:sym typeface="Open Sauce Bold"/>
            </a:endParaRPr>
          </a:p>
        </p:txBody>
      </p:sp>
      <p:grpSp>
        <p:nvGrpSpPr>
          <p:cNvPr id="10" name="Group 10"/>
          <p:cNvGrpSpPr/>
          <p:nvPr/>
        </p:nvGrpSpPr>
        <p:grpSpPr>
          <a:xfrm>
            <a:off x="16838704" y="168654"/>
            <a:ext cx="1198896" cy="119889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48513"/>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Freeform 4"/>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118577" y="2625142"/>
            <a:ext cx="11426996" cy="1174652"/>
          </a:xfrm>
          <a:prstGeom prst="rect">
            <a:avLst/>
          </a:prstGeom>
        </p:spPr>
        <p:txBody>
          <a:bodyPr lIns="0" tIns="0" rIns="0" bIns="0" rtlCol="0" anchor="t">
            <a:spAutoFit/>
          </a:bodyPr>
          <a:lstStyle/>
          <a:p>
            <a:pPr algn="l">
              <a:lnSpc>
                <a:spcPts val="4514"/>
              </a:lnSpc>
            </a:pPr>
            <a:r>
              <a:rPr lang="en-US" sz="4469" b="1" i="1" spc="-201" dirty="0">
                <a:solidFill>
                  <a:srgbClr val="1F79A9"/>
                </a:solidFill>
                <a:latin typeface="Open Sauce Bold Italics"/>
                <a:ea typeface="Open Sauce Bold Italics"/>
                <a:cs typeface="Open Sauce Bold Italics"/>
                <a:sym typeface="Open Sauce Bold Italics"/>
              </a:rPr>
              <a:t>WATER EXPENSES (5020401000)</a:t>
            </a:r>
          </a:p>
          <a:p>
            <a:pPr algn="l">
              <a:lnSpc>
                <a:spcPts val="4514"/>
              </a:lnSpc>
            </a:pPr>
            <a:r>
              <a:rPr lang="en-US" sz="4469" b="1" i="1" spc="-201" dirty="0">
                <a:solidFill>
                  <a:srgbClr val="1F79A9"/>
                </a:solidFill>
                <a:latin typeface="Open Sauce Bold Italics"/>
                <a:ea typeface="Open Sauce Bold Italics"/>
                <a:cs typeface="Open Sauce Bold Italics"/>
                <a:sym typeface="Open Sauce Bold Italics"/>
              </a:rPr>
              <a:t>ELECTRICITY EXPENSES (5020402000)</a:t>
            </a:r>
          </a:p>
        </p:txBody>
      </p:sp>
      <p:grpSp>
        <p:nvGrpSpPr>
          <p:cNvPr id="8" name="Group 8"/>
          <p:cNvGrpSpPr/>
          <p:nvPr/>
        </p:nvGrpSpPr>
        <p:grpSpPr>
          <a:xfrm>
            <a:off x="16838704" y="168654"/>
            <a:ext cx="1198896" cy="11988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pic>
        <p:nvPicPr>
          <p:cNvPr id="10" name="Picture 9"/>
          <p:cNvPicPr>
            <a:picLocks noChangeAspect="1"/>
          </p:cNvPicPr>
          <p:nvPr/>
        </p:nvPicPr>
        <p:blipFill rotWithShape="1">
          <a:blip r:embed="rId8"/>
          <a:srcRect l="47593" t="43205" r="30152" b="33878"/>
          <a:stretch/>
        </p:blipFill>
        <p:spPr>
          <a:xfrm>
            <a:off x="5380822" y="4556725"/>
            <a:ext cx="7526356" cy="435736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857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307687"/>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TextBox 4"/>
          <p:cNvSpPr txBox="1"/>
          <p:nvPr/>
        </p:nvSpPr>
        <p:spPr>
          <a:xfrm>
            <a:off x="118577" y="2410393"/>
            <a:ext cx="12633201" cy="2304385"/>
          </a:xfrm>
          <a:prstGeom prst="rect">
            <a:avLst/>
          </a:prstGeom>
        </p:spPr>
        <p:txBody>
          <a:bodyPr lIns="0" tIns="0" rIns="0" bIns="0" rtlCol="0" anchor="t">
            <a:spAutoFit/>
          </a:bodyPr>
          <a:lstStyle/>
          <a:p>
            <a:pPr algn="l">
              <a:lnSpc>
                <a:spcPts val="5947"/>
              </a:lnSpc>
            </a:pPr>
            <a:r>
              <a:rPr lang="en-US" sz="5888" b="1" i="1" spc="-264">
                <a:solidFill>
                  <a:srgbClr val="1F79A9"/>
                </a:solidFill>
                <a:latin typeface="Open Sauce Bold Italics"/>
                <a:ea typeface="Open Sauce Bold Italics"/>
                <a:cs typeface="Open Sauce Bold Italics"/>
                <a:sym typeface="Open Sauce Bold Italics"/>
              </a:rPr>
              <a:t>POSTAGE AND COURIER EXPENSES (5020501000)</a:t>
            </a:r>
          </a:p>
          <a:p>
            <a:pPr algn="l">
              <a:lnSpc>
                <a:spcPts val="5947"/>
              </a:lnSpc>
            </a:pPr>
            <a:endParaRPr lang="en-US" sz="5888" b="1" i="1" spc="-264">
              <a:solidFill>
                <a:srgbClr val="1F79A9"/>
              </a:solidFill>
              <a:latin typeface="Open Sauce Bold Italics"/>
              <a:ea typeface="Open Sauce Bold Italics"/>
              <a:cs typeface="Open Sauce Bold Italics"/>
              <a:sym typeface="Open Sauce Bold Italics"/>
            </a:endParaRPr>
          </a:p>
        </p:txBody>
      </p:sp>
      <p:sp>
        <p:nvSpPr>
          <p:cNvPr id="5" name="Freeform 5"/>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TextBox 8"/>
          <p:cNvSpPr txBox="1"/>
          <p:nvPr/>
        </p:nvSpPr>
        <p:spPr>
          <a:xfrm>
            <a:off x="474535" y="4012823"/>
            <a:ext cx="16784765" cy="1735337"/>
          </a:xfrm>
          <a:prstGeom prst="rect">
            <a:avLst/>
          </a:prstGeom>
        </p:spPr>
        <p:txBody>
          <a:bodyPr lIns="0" tIns="0" rIns="0" bIns="0" rtlCol="0" anchor="t">
            <a:spAutoFit/>
          </a:bodyPr>
          <a:lstStyle/>
          <a:p>
            <a:pPr algn="just">
              <a:lnSpc>
                <a:spcPts val="4619"/>
              </a:lnSpc>
            </a:pPr>
            <a:r>
              <a:rPr lang="en-US" sz="3299" b="1">
                <a:solidFill>
                  <a:srgbClr val="001C72"/>
                </a:solidFill>
                <a:latin typeface="Open Sauce Bold"/>
                <a:ea typeface="Open Sauce Bold"/>
                <a:cs typeface="Open Sauce Bold"/>
                <a:sym typeface="Open Sauce Bold"/>
              </a:rPr>
              <a:t>This account is used to recognize the cost of delivery/transmission of official messages, mails, documents, recognizes and the like. </a:t>
            </a:r>
          </a:p>
          <a:p>
            <a:pPr algn="just">
              <a:lnSpc>
                <a:spcPts val="4619"/>
              </a:lnSpc>
            </a:pPr>
            <a:endParaRPr lang="en-US" sz="3299" b="1">
              <a:solidFill>
                <a:srgbClr val="001C72"/>
              </a:solidFill>
              <a:latin typeface="Open Sauce Bold"/>
              <a:ea typeface="Open Sauce Bold"/>
              <a:cs typeface="Open Sauce Bold"/>
              <a:sym typeface="Open Sauce Bold"/>
            </a:endParaRPr>
          </a:p>
        </p:txBody>
      </p:sp>
      <p:grpSp>
        <p:nvGrpSpPr>
          <p:cNvPr id="9" name="Group 9"/>
          <p:cNvGrpSpPr/>
          <p:nvPr/>
        </p:nvGrpSpPr>
        <p:grpSpPr>
          <a:xfrm>
            <a:off x="16838704" y="168654"/>
            <a:ext cx="1198896" cy="119889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pic>
        <p:nvPicPr>
          <p:cNvPr id="11" name="Picture 10"/>
          <p:cNvPicPr>
            <a:picLocks noChangeAspect="1"/>
          </p:cNvPicPr>
          <p:nvPr/>
        </p:nvPicPr>
        <p:blipFill rotWithShape="1">
          <a:blip r:embed="rId8"/>
          <a:srcRect l="44729" t="32291" r="29502" b="47917"/>
          <a:stretch/>
        </p:blipFill>
        <p:spPr>
          <a:xfrm>
            <a:off x="4650338" y="5481589"/>
            <a:ext cx="9451920" cy="4081511"/>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307687"/>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TextBox 4"/>
          <p:cNvSpPr txBox="1"/>
          <p:nvPr/>
        </p:nvSpPr>
        <p:spPr>
          <a:xfrm>
            <a:off x="118577" y="2410393"/>
            <a:ext cx="12633201" cy="2304385"/>
          </a:xfrm>
          <a:prstGeom prst="rect">
            <a:avLst/>
          </a:prstGeom>
        </p:spPr>
        <p:txBody>
          <a:bodyPr lIns="0" tIns="0" rIns="0" bIns="0" rtlCol="0" anchor="t">
            <a:spAutoFit/>
          </a:bodyPr>
          <a:lstStyle/>
          <a:p>
            <a:pPr algn="l">
              <a:lnSpc>
                <a:spcPts val="5947"/>
              </a:lnSpc>
            </a:pPr>
            <a:r>
              <a:rPr lang="en-US" sz="5888" b="1" i="1" spc="-264">
                <a:solidFill>
                  <a:srgbClr val="1F79A9"/>
                </a:solidFill>
                <a:latin typeface="Open Sauce Bold Italics"/>
                <a:ea typeface="Open Sauce Bold Italics"/>
                <a:cs typeface="Open Sauce Bold Italics"/>
                <a:sym typeface="Open Sauce Bold Italics"/>
              </a:rPr>
              <a:t>TELEPHONE EXPENSES (5020502000)</a:t>
            </a:r>
          </a:p>
          <a:p>
            <a:pPr algn="l">
              <a:lnSpc>
                <a:spcPts val="5947"/>
              </a:lnSpc>
            </a:pPr>
            <a:endParaRPr lang="en-US" sz="5888" b="1" i="1" spc="-264">
              <a:solidFill>
                <a:srgbClr val="1F79A9"/>
              </a:solidFill>
              <a:latin typeface="Open Sauce Bold Italics"/>
              <a:ea typeface="Open Sauce Bold Italics"/>
              <a:cs typeface="Open Sauce Bold Italics"/>
              <a:sym typeface="Open Sauce Bold Italics"/>
            </a:endParaRPr>
          </a:p>
        </p:txBody>
      </p:sp>
      <p:sp>
        <p:nvSpPr>
          <p:cNvPr id="5" name="Freeform 5"/>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4783251" y="6023641"/>
            <a:ext cx="8721497" cy="4016220"/>
          </a:xfrm>
          <a:custGeom>
            <a:avLst/>
            <a:gdLst/>
            <a:ahLst/>
            <a:cxnLst/>
            <a:rect l="l" t="t" r="r" b="b"/>
            <a:pathLst>
              <a:path w="8721497" h="4016220">
                <a:moveTo>
                  <a:pt x="0" y="0"/>
                </a:moveTo>
                <a:lnTo>
                  <a:pt x="8721498" y="0"/>
                </a:lnTo>
                <a:lnTo>
                  <a:pt x="8721498" y="4016220"/>
                </a:lnTo>
                <a:lnTo>
                  <a:pt x="0" y="4016220"/>
                </a:lnTo>
                <a:lnTo>
                  <a:pt x="0" y="0"/>
                </a:lnTo>
                <a:close/>
              </a:path>
            </a:pathLst>
          </a:custGeom>
          <a:blipFill>
            <a:blip r:embed="rId7"/>
            <a:stretch>
              <a:fillRect l="-17408" t="-231549" r="-266206" b="-137039"/>
            </a:stretch>
          </a:blipFill>
        </p:spPr>
      </p:sp>
      <p:sp>
        <p:nvSpPr>
          <p:cNvPr id="8" name="TextBox 8"/>
          <p:cNvSpPr txBox="1"/>
          <p:nvPr/>
        </p:nvSpPr>
        <p:spPr>
          <a:xfrm>
            <a:off x="432141" y="4012823"/>
            <a:ext cx="17423719" cy="2897319"/>
          </a:xfrm>
          <a:prstGeom prst="rect">
            <a:avLst/>
          </a:prstGeom>
        </p:spPr>
        <p:txBody>
          <a:bodyPr lIns="0" tIns="0" rIns="0" bIns="0" rtlCol="0" anchor="t">
            <a:spAutoFit/>
          </a:bodyPr>
          <a:lstStyle/>
          <a:p>
            <a:pPr algn="just">
              <a:lnSpc>
                <a:spcPts val="4619"/>
              </a:lnSpc>
            </a:pPr>
            <a:r>
              <a:rPr lang="en-US" sz="3299" b="1">
                <a:solidFill>
                  <a:srgbClr val="001C72"/>
                </a:solidFill>
                <a:latin typeface="Open Sauce Bold"/>
                <a:ea typeface="Open Sauce Bold"/>
                <a:cs typeface="Open Sauce Bold"/>
                <a:sym typeface="Open Sauce Bold"/>
              </a:rPr>
              <a:t>This account is used to recognize the cost of transmitting messages thru telephone lines (landlines), faxes, telex and the like thru postpaid. </a:t>
            </a:r>
          </a:p>
          <a:p>
            <a:pPr algn="ctr">
              <a:lnSpc>
                <a:spcPts val="4619"/>
              </a:lnSpc>
            </a:pPr>
            <a:r>
              <a:rPr lang="en-US" sz="3299" b="1" u="sng">
                <a:solidFill>
                  <a:srgbClr val="FF3131"/>
                </a:solidFill>
                <a:latin typeface="Open Sauce Bold"/>
                <a:ea typeface="Open Sauce Bold"/>
                <a:cs typeface="Open Sauce Bold"/>
                <a:sym typeface="Open Sauce Bold"/>
              </a:rPr>
              <a:t>BILLING (MAXIMUM ALLOWABLE AMOUNT 1,000/MONTH)</a:t>
            </a:r>
            <a:r>
              <a:rPr lang="en-US" sz="3299" b="1">
                <a:solidFill>
                  <a:srgbClr val="001C72"/>
                </a:solidFill>
                <a:latin typeface="Open Sauce Bold"/>
                <a:ea typeface="Open Sauce Bold"/>
                <a:cs typeface="Open Sauce Bold"/>
                <a:sym typeface="Open Sauce Bold"/>
              </a:rPr>
              <a:t> </a:t>
            </a:r>
          </a:p>
          <a:p>
            <a:pPr algn="just">
              <a:lnSpc>
                <a:spcPts val="4619"/>
              </a:lnSpc>
            </a:pPr>
            <a:endParaRPr lang="en-US" sz="3299" b="1">
              <a:solidFill>
                <a:srgbClr val="001C72"/>
              </a:solidFill>
              <a:latin typeface="Open Sauce Bold"/>
              <a:ea typeface="Open Sauce Bold"/>
              <a:cs typeface="Open Sauce Bold"/>
              <a:sym typeface="Open Sauce Bold"/>
            </a:endParaRPr>
          </a:p>
          <a:p>
            <a:pPr algn="just">
              <a:lnSpc>
                <a:spcPts val="4619"/>
              </a:lnSpc>
            </a:pPr>
            <a:endParaRPr lang="en-US" sz="3299" b="1">
              <a:solidFill>
                <a:srgbClr val="001C72"/>
              </a:solidFill>
              <a:latin typeface="Open Sauce Bold"/>
              <a:ea typeface="Open Sauce Bold"/>
              <a:cs typeface="Open Sauce Bold"/>
              <a:sym typeface="Open Sauce Bold"/>
            </a:endParaRPr>
          </a:p>
        </p:txBody>
      </p:sp>
      <p:grpSp>
        <p:nvGrpSpPr>
          <p:cNvPr id="9" name="Group 9"/>
          <p:cNvGrpSpPr/>
          <p:nvPr/>
        </p:nvGrpSpPr>
        <p:grpSpPr>
          <a:xfrm>
            <a:off x="16838704" y="168654"/>
            <a:ext cx="1198896" cy="119889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p:spPr>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307687"/>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TextBox 4"/>
          <p:cNvSpPr txBox="1"/>
          <p:nvPr/>
        </p:nvSpPr>
        <p:spPr>
          <a:xfrm>
            <a:off x="118577" y="2839115"/>
            <a:ext cx="14222393" cy="2304385"/>
          </a:xfrm>
          <a:prstGeom prst="rect">
            <a:avLst/>
          </a:prstGeom>
        </p:spPr>
        <p:txBody>
          <a:bodyPr lIns="0" tIns="0" rIns="0" bIns="0" rtlCol="0" anchor="t">
            <a:spAutoFit/>
          </a:bodyPr>
          <a:lstStyle/>
          <a:p>
            <a:pPr algn="l">
              <a:lnSpc>
                <a:spcPts val="5947"/>
              </a:lnSpc>
            </a:pPr>
            <a:r>
              <a:rPr lang="en-US" sz="5888" b="1" i="1" spc="-264">
                <a:solidFill>
                  <a:srgbClr val="1F79A9"/>
                </a:solidFill>
                <a:latin typeface="Open Sauce Bold Italics"/>
                <a:ea typeface="Open Sauce Bold Italics"/>
                <a:cs typeface="Open Sauce Bold Italics"/>
                <a:sym typeface="Open Sauce Bold Italics"/>
              </a:rPr>
              <a:t>INTERNET SUBSCRIPTION EXPENSES (502050300)</a:t>
            </a:r>
          </a:p>
          <a:p>
            <a:pPr algn="l">
              <a:lnSpc>
                <a:spcPts val="5947"/>
              </a:lnSpc>
            </a:pPr>
            <a:endParaRPr lang="en-US" sz="5888" b="1" i="1" spc="-264">
              <a:solidFill>
                <a:srgbClr val="1F79A9"/>
              </a:solidFill>
              <a:latin typeface="Open Sauce Bold Italics"/>
              <a:ea typeface="Open Sauce Bold Italics"/>
              <a:cs typeface="Open Sauce Bold Italics"/>
              <a:sym typeface="Open Sauce Bold Italics"/>
            </a:endParaRPr>
          </a:p>
        </p:txBody>
      </p:sp>
      <p:sp>
        <p:nvSpPr>
          <p:cNvPr id="5" name="Freeform 5"/>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432141" y="5297892"/>
            <a:ext cx="17423719" cy="3478307"/>
          </a:xfrm>
          <a:prstGeom prst="rect">
            <a:avLst/>
          </a:prstGeom>
        </p:spPr>
        <p:txBody>
          <a:bodyPr lIns="0" tIns="0" rIns="0" bIns="0" rtlCol="0" anchor="t">
            <a:spAutoFit/>
          </a:bodyPr>
          <a:lstStyle/>
          <a:p>
            <a:pPr algn="just">
              <a:lnSpc>
                <a:spcPts val="4619"/>
              </a:lnSpc>
            </a:pPr>
            <a:r>
              <a:rPr lang="en-US" sz="3299" b="1">
                <a:solidFill>
                  <a:srgbClr val="001C72"/>
                </a:solidFill>
                <a:latin typeface="Open Sauce Bold"/>
                <a:ea typeface="Open Sauce Bold"/>
                <a:cs typeface="Open Sauce Bold"/>
                <a:sym typeface="Open Sauce Bold"/>
              </a:rPr>
              <a:t>This account is used to recognize the cost of using internet services in government operations. </a:t>
            </a:r>
          </a:p>
          <a:p>
            <a:pPr algn="just">
              <a:lnSpc>
                <a:spcPts val="4619"/>
              </a:lnSpc>
            </a:pPr>
            <a:r>
              <a:rPr lang="en-US" sz="3299" b="1">
                <a:solidFill>
                  <a:srgbClr val="001C72"/>
                </a:solidFill>
                <a:latin typeface="Open Sauce Bold"/>
                <a:ea typeface="Open Sauce Bold"/>
                <a:cs typeface="Open Sauce Bold"/>
                <a:sym typeface="Open Sauce Bold"/>
              </a:rPr>
              <a:t>                   </a:t>
            </a:r>
          </a:p>
          <a:p>
            <a:pPr algn="just">
              <a:lnSpc>
                <a:spcPts val="4619"/>
              </a:lnSpc>
            </a:pPr>
            <a:r>
              <a:rPr lang="en-US" sz="3299" b="1" u="sng">
                <a:solidFill>
                  <a:srgbClr val="FF3131"/>
                </a:solidFill>
                <a:latin typeface="Open Sauce Bold"/>
                <a:ea typeface="Open Sauce Bold"/>
                <a:cs typeface="Open Sauce Bold"/>
                <a:sym typeface="Open Sauce Bold"/>
              </a:rPr>
              <a:t>•POSTPAID (MAXIMUM ALLOWABLE AMOUNT 4,000/MONTH)</a:t>
            </a:r>
          </a:p>
          <a:p>
            <a:pPr algn="just">
              <a:lnSpc>
                <a:spcPts val="4619"/>
              </a:lnSpc>
            </a:pPr>
            <a:r>
              <a:rPr lang="en-US" sz="3299" b="1" u="sng">
                <a:solidFill>
                  <a:srgbClr val="FF3131"/>
                </a:solidFill>
                <a:latin typeface="Open Sauce Bold"/>
                <a:ea typeface="Open Sauce Bold"/>
                <a:cs typeface="Open Sauce Bold"/>
                <a:sym typeface="Open Sauce Bold"/>
              </a:rPr>
              <a:t>•PREPAID (MAXIMUM ALLOWABLE AMOUNT 1,000/MONTH)</a:t>
            </a:r>
          </a:p>
          <a:p>
            <a:pPr algn="just">
              <a:lnSpc>
                <a:spcPts val="4619"/>
              </a:lnSpc>
            </a:pPr>
            <a:endParaRPr lang="en-US" sz="3299" b="1" u="sng">
              <a:solidFill>
                <a:srgbClr val="FF3131"/>
              </a:solidFill>
              <a:latin typeface="Open Sauce Bold"/>
              <a:ea typeface="Open Sauce Bold"/>
              <a:cs typeface="Open Sauce Bold"/>
              <a:sym typeface="Open Sauce Bold"/>
            </a:endParaRPr>
          </a:p>
        </p:txBody>
      </p:sp>
      <p:grpSp>
        <p:nvGrpSpPr>
          <p:cNvPr id="8" name="Group 8"/>
          <p:cNvGrpSpPr/>
          <p:nvPr/>
        </p:nvGrpSpPr>
        <p:grpSpPr>
          <a:xfrm>
            <a:off x="16838704" y="168654"/>
            <a:ext cx="1198896" cy="11988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307687"/>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TextBox 4"/>
          <p:cNvSpPr txBox="1"/>
          <p:nvPr/>
        </p:nvSpPr>
        <p:spPr>
          <a:xfrm>
            <a:off x="118577" y="4333536"/>
            <a:ext cx="6049977" cy="2807532"/>
          </a:xfrm>
          <a:prstGeom prst="rect">
            <a:avLst/>
          </a:prstGeom>
        </p:spPr>
        <p:txBody>
          <a:bodyPr lIns="0" tIns="0" rIns="0" bIns="0" rtlCol="0" anchor="t">
            <a:spAutoFit/>
          </a:bodyPr>
          <a:lstStyle/>
          <a:p>
            <a:pPr algn="l">
              <a:lnSpc>
                <a:spcPts val="4404"/>
              </a:lnSpc>
            </a:pPr>
            <a:r>
              <a:rPr lang="en-US" sz="4360" b="1" i="1" spc="-196">
                <a:solidFill>
                  <a:srgbClr val="1F79A9"/>
                </a:solidFill>
                <a:latin typeface="Open Sauce Bold Italics"/>
                <a:ea typeface="Open Sauce Bold Italics"/>
                <a:cs typeface="Open Sauce Bold Italics"/>
                <a:sym typeface="Open Sauce Bold Italics"/>
              </a:rPr>
              <a:t>INTERNET SUBSCRIPTION EXPENSES (502050300)</a:t>
            </a:r>
          </a:p>
          <a:p>
            <a:pPr algn="l">
              <a:lnSpc>
                <a:spcPts val="4404"/>
              </a:lnSpc>
            </a:pPr>
            <a:endParaRPr lang="en-US" sz="4360" b="1" i="1" spc="-196">
              <a:solidFill>
                <a:srgbClr val="1F79A9"/>
              </a:solidFill>
              <a:latin typeface="Open Sauce Bold Italics"/>
              <a:ea typeface="Open Sauce Bold Italics"/>
              <a:cs typeface="Open Sauce Bold Italics"/>
              <a:sym typeface="Open Sauce Bold Italics"/>
            </a:endParaRPr>
          </a:p>
        </p:txBody>
      </p:sp>
      <p:sp>
        <p:nvSpPr>
          <p:cNvPr id="5" name="Freeform 5"/>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5569106" y="1637137"/>
            <a:ext cx="11869046" cy="8301494"/>
          </a:xfrm>
          <a:custGeom>
            <a:avLst/>
            <a:gdLst/>
            <a:ahLst/>
            <a:cxnLst/>
            <a:rect l="l" t="t" r="r" b="b"/>
            <a:pathLst>
              <a:path w="11869046" h="8301494">
                <a:moveTo>
                  <a:pt x="0" y="0"/>
                </a:moveTo>
                <a:lnTo>
                  <a:pt x="11869046" y="0"/>
                </a:lnTo>
                <a:lnTo>
                  <a:pt x="11869046" y="8301494"/>
                </a:lnTo>
                <a:lnTo>
                  <a:pt x="0" y="8301494"/>
                </a:lnTo>
                <a:lnTo>
                  <a:pt x="0" y="0"/>
                </a:lnTo>
                <a:close/>
              </a:path>
            </a:pathLst>
          </a:custGeom>
          <a:blipFill>
            <a:blip r:embed="rId7"/>
            <a:stretch>
              <a:fillRect l="-13933" t="-122482" r="-212011" b="-39652"/>
            </a:stretch>
          </a:blipFill>
        </p:spPr>
      </p:sp>
      <p:grpSp>
        <p:nvGrpSpPr>
          <p:cNvPr id="8" name="Group 8"/>
          <p:cNvGrpSpPr/>
          <p:nvPr/>
        </p:nvGrpSpPr>
        <p:grpSpPr>
          <a:xfrm>
            <a:off x="16838704" y="168654"/>
            <a:ext cx="1198896" cy="11988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p:spPr>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5715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307687"/>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TextBox 4"/>
          <p:cNvSpPr txBox="1"/>
          <p:nvPr/>
        </p:nvSpPr>
        <p:spPr>
          <a:xfrm>
            <a:off x="118577" y="2420352"/>
            <a:ext cx="10471463" cy="1676471"/>
          </a:xfrm>
          <a:prstGeom prst="rect">
            <a:avLst/>
          </a:prstGeom>
        </p:spPr>
        <p:txBody>
          <a:bodyPr lIns="0" tIns="0" rIns="0" bIns="0" rtlCol="0" anchor="t">
            <a:spAutoFit/>
          </a:bodyPr>
          <a:lstStyle/>
          <a:p>
            <a:pPr algn="l">
              <a:lnSpc>
                <a:spcPts val="4379"/>
              </a:lnSpc>
            </a:pPr>
            <a:r>
              <a:rPr lang="en-US" sz="4335" b="1" i="1" spc="-195">
                <a:solidFill>
                  <a:srgbClr val="1F79A9"/>
                </a:solidFill>
                <a:latin typeface="Open Sauce Bold Italics"/>
                <a:ea typeface="Open Sauce Bold Italics"/>
                <a:cs typeface="Open Sauce Bold Italics"/>
                <a:sym typeface="Open Sauce Bold Italics"/>
              </a:rPr>
              <a:t>INTERNET SUBSCRIPTION EXPENSES (502050300)</a:t>
            </a:r>
          </a:p>
          <a:p>
            <a:pPr algn="l">
              <a:lnSpc>
                <a:spcPts val="4379"/>
              </a:lnSpc>
            </a:pPr>
            <a:endParaRPr lang="en-US" sz="4335" b="1" i="1" spc="-195">
              <a:solidFill>
                <a:srgbClr val="1F79A9"/>
              </a:solidFill>
              <a:latin typeface="Open Sauce Bold Italics"/>
              <a:ea typeface="Open Sauce Bold Italics"/>
              <a:cs typeface="Open Sauce Bold Italics"/>
              <a:sym typeface="Open Sauce Bold Italics"/>
            </a:endParaRPr>
          </a:p>
        </p:txBody>
      </p:sp>
      <p:sp>
        <p:nvSpPr>
          <p:cNvPr id="5" name="Freeform 5"/>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7" name="Group 7"/>
          <p:cNvGrpSpPr/>
          <p:nvPr/>
        </p:nvGrpSpPr>
        <p:grpSpPr>
          <a:xfrm>
            <a:off x="16838704" y="168654"/>
            <a:ext cx="1198896" cy="1198896"/>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
        <p:nvSpPr>
          <p:cNvPr id="9" name="Freeform 9"/>
          <p:cNvSpPr/>
          <p:nvPr/>
        </p:nvSpPr>
        <p:spPr>
          <a:xfrm>
            <a:off x="2903292" y="3784223"/>
            <a:ext cx="13049356" cy="6452450"/>
          </a:xfrm>
          <a:custGeom>
            <a:avLst/>
            <a:gdLst/>
            <a:ahLst/>
            <a:cxnLst/>
            <a:rect l="l" t="t" r="r" b="b"/>
            <a:pathLst>
              <a:path w="13049356" h="6452450">
                <a:moveTo>
                  <a:pt x="0" y="0"/>
                </a:moveTo>
                <a:lnTo>
                  <a:pt x="13049356" y="0"/>
                </a:lnTo>
                <a:lnTo>
                  <a:pt x="13049356" y="6452450"/>
                </a:lnTo>
                <a:lnTo>
                  <a:pt x="0" y="6452450"/>
                </a:lnTo>
                <a:lnTo>
                  <a:pt x="0" y="0"/>
                </a:lnTo>
                <a:close/>
              </a:path>
            </a:pathLst>
          </a:custGeom>
          <a:blipFill>
            <a:blip r:embed="rId8"/>
            <a:stretch>
              <a:fillRect l="-14985" t="-195826" r="-207905" b="-71492"/>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392028" y="317212"/>
            <a:ext cx="5680603" cy="1727351"/>
          </a:xfrm>
          <a:prstGeom prst="rect">
            <a:avLst/>
          </a:prstGeom>
        </p:spPr>
        <p:txBody>
          <a:bodyPr lIns="0" tIns="0" rIns="0" bIns="0" rtlCol="0" anchor="t">
            <a:spAutoFit/>
          </a:bodyPr>
          <a:lstStyle/>
          <a:p>
            <a:pPr algn="l">
              <a:lnSpc>
                <a:spcPts val="6645"/>
              </a:lnSpc>
            </a:pPr>
            <a:r>
              <a:rPr lang="en-US" sz="6579" b="1" spc="-296">
                <a:solidFill>
                  <a:srgbClr val="001C72"/>
                </a:solidFill>
                <a:latin typeface="Open Sauce Bold"/>
                <a:ea typeface="Open Sauce Bold"/>
                <a:cs typeface="Open Sauce Bold"/>
                <a:sym typeface="Open Sauce Bold"/>
              </a:rPr>
              <a:t>DEPED ORDER NO.8 S. 2019</a:t>
            </a:r>
          </a:p>
        </p:txBody>
      </p:sp>
      <p:sp>
        <p:nvSpPr>
          <p:cNvPr id="4" name="TextBox 4"/>
          <p:cNvSpPr txBox="1"/>
          <p:nvPr/>
        </p:nvSpPr>
        <p:spPr>
          <a:xfrm>
            <a:off x="392028" y="2644192"/>
            <a:ext cx="8751972" cy="1483338"/>
          </a:xfrm>
          <a:prstGeom prst="rect">
            <a:avLst/>
          </a:prstGeom>
        </p:spPr>
        <p:txBody>
          <a:bodyPr lIns="0" tIns="0" rIns="0" bIns="0" rtlCol="0" anchor="t">
            <a:spAutoFit/>
          </a:bodyPr>
          <a:lstStyle/>
          <a:p>
            <a:pPr algn="l">
              <a:lnSpc>
                <a:spcPts val="5707"/>
              </a:lnSpc>
            </a:pPr>
            <a:r>
              <a:rPr lang="en-US" sz="5651" b="1" i="1" spc="-254">
                <a:solidFill>
                  <a:srgbClr val="1F79A9"/>
                </a:solidFill>
                <a:latin typeface="Open Sauce Bold Italics"/>
                <a:ea typeface="Open Sauce Bold Italics"/>
                <a:cs typeface="Open Sauce Bold Italics"/>
                <a:sym typeface="Open Sauce Bold Italics"/>
              </a:rPr>
              <a:t>USES OF SCHOOL MOOE</a:t>
            </a:r>
          </a:p>
          <a:p>
            <a:pPr algn="l">
              <a:lnSpc>
                <a:spcPts val="5707"/>
              </a:lnSpc>
            </a:pPr>
            <a:endParaRPr lang="en-US" sz="5651" b="1" i="1" spc="-254">
              <a:solidFill>
                <a:srgbClr val="1F79A9"/>
              </a:solidFill>
              <a:latin typeface="Open Sauce Bold Italics"/>
              <a:ea typeface="Open Sauce Bold Italics"/>
              <a:cs typeface="Open Sauce Bold Italics"/>
              <a:sym typeface="Open Sauce Bold Italics"/>
            </a:endParaRPr>
          </a:p>
        </p:txBody>
      </p:sp>
      <p:sp>
        <p:nvSpPr>
          <p:cNvPr id="5" name="Freeform 5"/>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392028" y="2857780"/>
            <a:ext cx="17381180" cy="8270543"/>
          </a:xfrm>
          <a:prstGeom prst="rect">
            <a:avLst/>
          </a:prstGeom>
        </p:spPr>
        <p:txBody>
          <a:bodyPr lIns="0" tIns="0" rIns="0" bIns="0" rtlCol="0" anchor="t">
            <a:spAutoFit/>
          </a:bodyPr>
          <a:lstStyle/>
          <a:p>
            <a:pPr algn="just">
              <a:lnSpc>
                <a:spcPts val="5040"/>
              </a:lnSpc>
            </a:pPr>
            <a:endParaRPr/>
          </a:p>
          <a:p>
            <a:pPr algn="just">
              <a:lnSpc>
                <a:spcPts val="5040"/>
              </a:lnSpc>
            </a:pPr>
            <a:r>
              <a:rPr lang="en-US" sz="3600" b="1" i="1">
                <a:solidFill>
                  <a:srgbClr val="001C72"/>
                </a:solidFill>
                <a:latin typeface="Open Sauce Bold Italics"/>
                <a:ea typeface="Open Sauce Bold Italics"/>
                <a:cs typeface="Open Sauce Bold Italics"/>
                <a:sym typeface="Open Sauce Bold Italics"/>
              </a:rPr>
              <a:t> 6) In no case shall the school MOOE be used for the procurement of:</a:t>
            </a:r>
            <a:r>
              <a:rPr lang="en-US" sz="3600">
                <a:solidFill>
                  <a:srgbClr val="001C72"/>
                </a:solidFill>
                <a:latin typeface="Open Sauce"/>
                <a:ea typeface="Open Sauce"/>
                <a:cs typeface="Open Sauce"/>
                <a:sym typeface="Open Sauce"/>
              </a:rPr>
              <a:t> </a:t>
            </a:r>
          </a:p>
          <a:p>
            <a:pPr algn="just">
              <a:lnSpc>
                <a:spcPts val="5040"/>
              </a:lnSpc>
            </a:pPr>
            <a:r>
              <a:rPr lang="en-US" sz="3600">
                <a:solidFill>
                  <a:srgbClr val="001C72"/>
                </a:solidFill>
                <a:latin typeface="Open Sauce"/>
                <a:ea typeface="Open Sauce"/>
                <a:cs typeface="Open Sauce"/>
                <a:sym typeface="Open Sauce"/>
              </a:rPr>
              <a:t>    </a:t>
            </a:r>
          </a:p>
          <a:p>
            <a:pPr algn="just">
              <a:lnSpc>
                <a:spcPts val="5040"/>
              </a:lnSpc>
            </a:pPr>
            <a:r>
              <a:rPr lang="en-US" sz="3600" b="1" i="1">
                <a:solidFill>
                  <a:srgbClr val="001C72"/>
                </a:solidFill>
                <a:latin typeface="Open Sauce Bold Italics"/>
                <a:ea typeface="Open Sauce Bold Italics"/>
                <a:cs typeface="Open Sauce Bold Italics"/>
                <a:sym typeface="Open Sauce Bold Italics"/>
              </a:rPr>
              <a:t>9.1. School seats and teacher's tables and chairs except for school furniture which are not procured/provided by the Central,</a:t>
            </a:r>
            <a:r>
              <a:rPr lang="en-US" sz="3600">
                <a:solidFill>
                  <a:srgbClr val="001C72"/>
                </a:solidFill>
                <a:latin typeface="Open Sauce"/>
                <a:ea typeface="Open Sauce"/>
                <a:cs typeface="Open Sauce"/>
                <a:sym typeface="Open Sauce"/>
              </a:rPr>
              <a:t> </a:t>
            </a:r>
            <a:r>
              <a:rPr lang="en-US" sz="3600" b="1" i="1">
                <a:solidFill>
                  <a:srgbClr val="001C72"/>
                </a:solidFill>
                <a:latin typeface="Open Sauce Bold Italics"/>
                <a:ea typeface="Open Sauce Bold Italics"/>
                <a:cs typeface="Open Sauce Bold Italics"/>
                <a:sym typeface="Open Sauce Bold Italics"/>
              </a:rPr>
              <a:t>Regional or School Division Officers. These may include laboratory and workshop furniture;</a:t>
            </a:r>
            <a:r>
              <a:rPr lang="en-US" sz="3600">
                <a:solidFill>
                  <a:srgbClr val="001C72"/>
                </a:solidFill>
                <a:latin typeface="Open Sauce"/>
                <a:ea typeface="Open Sauce"/>
                <a:cs typeface="Open Sauce"/>
                <a:sym typeface="Open Sauce"/>
              </a:rPr>
              <a:t> </a:t>
            </a:r>
          </a:p>
          <a:p>
            <a:pPr algn="just">
              <a:lnSpc>
                <a:spcPts val="5040"/>
              </a:lnSpc>
            </a:pPr>
            <a:r>
              <a:rPr lang="en-US" sz="3600">
                <a:solidFill>
                  <a:srgbClr val="001C72"/>
                </a:solidFill>
                <a:latin typeface="Open Sauce"/>
                <a:ea typeface="Open Sauce"/>
                <a:cs typeface="Open Sauce"/>
                <a:sym typeface="Open Sauce"/>
              </a:rPr>
              <a:t> </a:t>
            </a:r>
          </a:p>
          <a:p>
            <a:pPr algn="just">
              <a:lnSpc>
                <a:spcPts val="5040"/>
              </a:lnSpc>
            </a:pPr>
            <a:r>
              <a:rPr lang="en-US" sz="3600" b="1" i="1">
                <a:solidFill>
                  <a:srgbClr val="001C72"/>
                </a:solidFill>
                <a:latin typeface="Open Sauce Bold Italics"/>
                <a:ea typeface="Open Sauce Bold Italics"/>
                <a:cs typeface="Open Sauce Bold Italics"/>
                <a:sym typeface="Open Sauce Bold Italics"/>
              </a:rPr>
              <a:t>9.2  Textbooks; and</a:t>
            </a:r>
          </a:p>
          <a:p>
            <a:pPr algn="just">
              <a:lnSpc>
                <a:spcPts val="5040"/>
              </a:lnSpc>
            </a:pPr>
            <a:r>
              <a:rPr lang="en-US" sz="3600">
                <a:solidFill>
                  <a:srgbClr val="001C72"/>
                </a:solidFill>
                <a:latin typeface="Open Sauce"/>
                <a:ea typeface="Open Sauce"/>
                <a:cs typeface="Open Sauce"/>
                <a:sym typeface="Open Sauce"/>
              </a:rPr>
              <a:t> </a:t>
            </a:r>
          </a:p>
          <a:p>
            <a:pPr algn="just">
              <a:lnSpc>
                <a:spcPts val="5040"/>
              </a:lnSpc>
            </a:pPr>
            <a:r>
              <a:rPr lang="en-US" sz="3600" b="1" i="1">
                <a:solidFill>
                  <a:srgbClr val="001C72"/>
                </a:solidFill>
                <a:latin typeface="Open Sauce Bold Italics"/>
                <a:ea typeface="Open Sauce Bold Italics"/>
                <a:cs typeface="Open Sauce Bold Italics"/>
                <a:sym typeface="Open Sauce Bold Italics"/>
              </a:rPr>
              <a:t>9.3 Other supplementary learning resources (SLRs) which include publications, periodicals and review materials</a:t>
            </a:r>
          </a:p>
          <a:p>
            <a:pPr algn="just">
              <a:lnSpc>
                <a:spcPts val="5040"/>
              </a:lnSpc>
            </a:pPr>
            <a:endParaRPr lang="en-US" sz="3600" b="1" i="1">
              <a:solidFill>
                <a:srgbClr val="001C72"/>
              </a:solidFill>
              <a:latin typeface="Open Sauce Bold Italics"/>
              <a:ea typeface="Open Sauce Bold Italics"/>
              <a:cs typeface="Open Sauce Bold Italics"/>
              <a:sym typeface="Open Sauce Bold Italics"/>
            </a:endParaRPr>
          </a:p>
          <a:p>
            <a:pPr algn="just">
              <a:lnSpc>
                <a:spcPts val="5040"/>
              </a:lnSpc>
            </a:pPr>
            <a:endParaRPr lang="en-US" sz="3600" b="1" i="1">
              <a:solidFill>
                <a:srgbClr val="001C72"/>
              </a:solidFill>
              <a:latin typeface="Open Sauce Bold Italics"/>
              <a:ea typeface="Open Sauce Bold Italics"/>
              <a:cs typeface="Open Sauce Bold Italics"/>
              <a:sym typeface="Open Sauce Bold Italics"/>
            </a:endParaRPr>
          </a:p>
        </p:txBody>
      </p:sp>
      <p:grpSp>
        <p:nvGrpSpPr>
          <p:cNvPr id="8" name="Group 8"/>
          <p:cNvGrpSpPr/>
          <p:nvPr/>
        </p:nvGrpSpPr>
        <p:grpSpPr>
          <a:xfrm>
            <a:off x="16838704" y="168654"/>
            <a:ext cx="1198896" cy="11988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307687"/>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TextBox 4"/>
          <p:cNvSpPr txBox="1"/>
          <p:nvPr/>
        </p:nvSpPr>
        <p:spPr>
          <a:xfrm>
            <a:off x="118577" y="2842232"/>
            <a:ext cx="14222393" cy="2304385"/>
          </a:xfrm>
          <a:prstGeom prst="rect">
            <a:avLst/>
          </a:prstGeom>
        </p:spPr>
        <p:txBody>
          <a:bodyPr lIns="0" tIns="0" rIns="0" bIns="0" rtlCol="0" anchor="t">
            <a:spAutoFit/>
          </a:bodyPr>
          <a:lstStyle/>
          <a:p>
            <a:pPr algn="l">
              <a:lnSpc>
                <a:spcPts val="5947"/>
              </a:lnSpc>
            </a:pPr>
            <a:r>
              <a:rPr lang="en-US" sz="5888" b="1" i="1" spc="-264">
                <a:solidFill>
                  <a:srgbClr val="1F79A9"/>
                </a:solidFill>
                <a:latin typeface="Open Sauce Bold Italics"/>
                <a:ea typeface="Open Sauce Bold Italics"/>
                <a:cs typeface="Open Sauce Bold Italics"/>
                <a:sym typeface="Open Sauce Bold Italics"/>
              </a:rPr>
              <a:t>JANITORIAL SERVICES</a:t>
            </a:r>
          </a:p>
          <a:p>
            <a:pPr algn="l">
              <a:lnSpc>
                <a:spcPts val="5947"/>
              </a:lnSpc>
            </a:pPr>
            <a:r>
              <a:rPr lang="en-US" sz="5888" b="1" i="1" spc="-264">
                <a:solidFill>
                  <a:srgbClr val="1F79A9"/>
                </a:solidFill>
                <a:latin typeface="Open Sauce Bold Italics"/>
                <a:ea typeface="Open Sauce Bold Italics"/>
                <a:cs typeface="Open Sauce Bold Italics"/>
                <a:sym typeface="Open Sauce Bold Italics"/>
              </a:rPr>
              <a:t>(UTILITY WORKER) (5021202000)</a:t>
            </a:r>
          </a:p>
          <a:p>
            <a:pPr algn="l">
              <a:lnSpc>
                <a:spcPts val="5947"/>
              </a:lnSpc>
            </a:pPr>
            <a:endParaRPr lang="en-US" sz="5888" b="1" i="1" spc="-264">
              <a:solidFill>
                <a:srgbClr val="1F79A9"/>
              </a:solidFill>
              <a:latin typeface="Open Sauce Bold Italics"/>
              <a:ea typeface="Open Sauce Bold Italics"/>
              <a:cs typeface="Open Sauce Bold Italics"/>
              <a:sym typeface="Open Sauce Bold Italics"/>
            </a:endParaRPr>
          </a:p>
        </p:txBody>
      </p:sp>
      <p:sp>
        <p:nvSpPr>
          <p:cNvPr id="5" name="Freeform 5"/>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468478" y="4689043"/>
            <a:ext cx="17351044" cy="1728423"/>
          </a:xfrm>
          <a:prstGeom prst="rect">
            <a:avLst/>
          </a:prstGeom>
        </p:spPr>
        <p:txBody>
          <a:bodyPr lIns="0" tIns="0" rIns="0" bIns="0" rtlCol="0" anchor="t">
            <a:spAutoFit/>
          </a:bodyPr>
          <a:lstStyle/>
          <a:p>
            <a:pPr algn="just">
              <a:lnSpc>
                <a:spcPts val="4600"/>
              </a:lnSpc>
            </a:pPr>
            <a:r>
              <a:rPr lang="en-US" sz="3286" b="1">
                <a:solidFill>
                  <a:srgbClr val="001C72"/>
                </a:solidFill>
                <a:latin typeface="Open Sauce Bold"/>
                <a:ea typeface="Open Sauce Bold"/>
                <a:cs typeface="Open Sauce Bold"/>
                <a:sym typeface="Open Sauce Bold"/>
              </a:rPr>
              <a:t>This account is used to recognize the cost of janitorial services contracted by the government.</a:t>
            </a:r>
          </a:p>
          <a:p>
            <a:pPr algn="just">
              <a:lnSpc>
                <a:spcPts val="4600"/>
              </a:lnSpc>
            </a:pPr>
            <a:endParaRPr lang="en-US" sz="3286" b="1">
              <a:solidFill>
                <a:srgbClr val="001C72"/>
              </a:solidFill>
              <a:latin typeface="Open Sauce Bold"/>
              <a:ea typeface="Open Sauce Bold"/>
              <a:cs typeface="Open Sauce Bold"/>
              <a:sym typeface="Open Sauce Bold"/>
            </a:endParaRPr>
          </a:p>
        </p:txBody>
      </p:sp>
      <p:sp>
        <p:nvSpPr>
          <p:cNvPr id="8" name="TextBox 8"/>
          <p:cNvSpPr txBox="1"/>
          <p:nvPr/>
        </p:nvSpPr>
        <p:spPr>
          <a:xfrm>
            <a:off x="118577" y="6334106"/>
            <a:ext cx="14222393" cy="1551873"/>
          </a:xfrm>
          <a:prstGeom prst="rect">
            <a:avLst/>
          </a:prstGeom>
        </p:spPr>
        <p:txBody>
          <a:bodyPr lIns="0" tIns="0" rIns="0" bIns="0" rtlCol="0" anchor="t">
            <a:spAutoFit/>
          </a:bodyPr>
          <a:lstStyle/>
          <a:p>
            <a:pPr algn="l">
              <a:lnSpc>
                <a:spcPts val="5947"/>
              </a:lnSpc>
            </a:pPr>
            <a:r>
              <a:rPr lang="en-US" sz="5888" b="1" i="1" spc="-264">
                <a:solidFill>
                  <a:srgbClr val="1F79A9"/>
                </a:solidFill>
                <a:latin typeface="Open Sauce Bold Italics"/>
                <a:ea typeface="Open Sauce Bold Italics"/>
                <a:cs typeface="Open Sauce Bold Italics"/>
                <a:sym typeface="Open Sauce Bold Italics"/>
              </a:rPr>
              <a:t>SECURITY SERVICES (5021203000)</a:t>
            </a:r>
          </a:p>
          <a:p>
            <a:pPr algn="l">
              <a:lnSpc>
                <a:spcPts val="5947"/>
              </a:lnSpc>
            </a:pPr>
            <a:endParaRPr lang="en-US" sz="5888" b="1" i="1" spc="-264">
              <a:solidFill>
                <a:srgbClr val="1F79A9"/>
              </a:solidFill>
              <a:latin typeface="Open Sauce Bold Italics"/>
              <a:ea typeface="Open Sauce Bold Italics"/>
              <a:cs typeface="Open Sauce Bold Italics"/>
              <a:sym typeface="Open Sauce Bold Italics"/>
            </a:endParaRPr>
          </a:p>
        </p:txBody>
      </p:sp>
      <p:sp>
        <p:nvSpPr>
          <p:cNvPr id="9" name="TextBox 9"/>
          <p:cNvSpPr txBox="1"/>
          <p:nvPr/>
        </p:nvSpPr>
        <p:spPr>
          <a:xfrm>
            <a:off x="468478" y="7181780"/>
            <a:ext cx="17351044" cy="1728423"/>
          </a:xfrm>
          <a:prstGeom prst="rect">
            <a:avLst/>
          </a:prstGeom>
        </p:spPr>
        <p:txBody>
          <a:bodyPr lIns="0" tIns="0" rIns="0" bIns="0" rtlCol="0" anchor="t">
            <a:spAutoFit/>
          </a:bodyPr>
          <a:lstStyle/>
          <a:p>
            <a:pPr algn="just">
              <a:lnSpc>
                <a:spcPts val="4600"/>
              </a:lnSpc>
            </a:pPr>
            <a:r>
              <a:rPr lang="en-US" sz="3286" b="1">
                <a:solidFill>
                  <a:srgbClr val="001C72"/>
                </a:solidFill>
                <a:latin typeface="Open Sauce Bold"/>
                <a:ea typeface="Open Sauce Bold"/>
                <a:cs typeface="Open Sauce Bold"/>
                <a:sym typeface="Open Sauce Bold"/>
              </a:rPr>
              <a:t>This account is used to recognize the cost of security services contracted by the government. </a:t>
            </a:r>
          </a:p>
          <a:p>
            <a:pPr algn="just">
              <a:lnSpc>
                <a:spcPts val="4600"/>
              </a:lnSpc>
            </a:pPr>
            <a:endParaRPr lang="en-US" sz="3286" b="1">
              <a:solidFill>
                <a:srgbClr val="001C72"/>
              </a:solidFill>
              <a:latin typeface="Open Sauce Bold"/>
              <a:ea typeface="Open Sauce Bold"/>
              <a:cs typeface="Open Sauce Bold"/>
              <a:sym typeface="Open Sauce Bold"/>
            </a:endParaRPr>
          </a:p>
        </p:txBody>
      </p:sp>
      <p:grpSp>
        <p:nvGrpSpPr>
          <p:cNvPr id="10" name="Group 10"/>
          <p:cNvGrpSpPr/>
          <p:nvPr/>
        </p:nvGrpSpPr>
        <p:grpSpPr>
          <a:xfrm>
            <a:off x="16838704" y="168654"/>
            <a:ext cx="1198896" cy="119889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307687"/>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TextBox 4"/>
          <p:cNvSpPr txBox="1"/>
          <p:nvPr/>
        </p:nvSpPr>
        <p:spPr>
          <a:xfrm>
            <a:off x="118577" y="2389555"/>
            <a:ext cx="16534738" cy="1130433"/>
          </a:xfrm>
          <a:prstGeom prst="rect">
            <a:avLst/>
          </a:prstGeom>
        </p:spPr>
        <p:txBody>
          <a:bodyPr lIns="0" tIns="0" rIns="0" bIns="0" rtlCol="0" anchor="t">
            <a:spAutoFit/>
          </a:bodyPr>
          <a:lstStyle/>
          <a:p>
            <a:pPr algn="l">
              <a:lnSpc>
                <a:spcPts val="4397"/>
              </a:lnSpc>
            </a:pPr>
            <a:r>
              <a:rPr lang="en-US" sz="4353" b="1" i="1" spc="-195">
                <a:solidFill>
                  <a:srgbClr val="1F79A9"/>
                </a:solidFill>
                <a:latin typeface="Open Sauce Bold Italics"/>
                <a:ea typeface="Open Sauce Bold Italics"/>
                <a:cs typeface="Open Sauce Bold Italics"/>
                <a:sym typeface="Open Sauce Bold Italics"/>
              </a:rPr>
              <a:t>JANITORIAL SERVICES (UTILITY WORKER) (5021202000)</a:t>
            </a:r>
          </a:p>
          <a:p>
            <a:pPr algn="l">
              <a:lnSpc>
                <a:spcPts val="4397"/>
              </a:lnSpc>
            </a:pPr>
            <a:endParaRPr lang="en-US" sz="4353" b="1" i="1" spc="-195">
              <a:solidFill>
                <a:srgbClr val="1F79A9"/>
              </a:solidFill>
              <a:latin typeface="Open Sauce Bold Italics"/>
              <a:ea typeface="Open Sauce Bold Italics"/>
              <a:cs typeface="Open Sauce Bold Italics"/>
              <a:sym typeface="Open Sauce Bold Italics"/>
            </a:endParaRPr>
          </a:p>
        </p:txBody>
      </p:sp>
      <p:sp>
        <p:nvSpPr>
          <p:cNvPr id="5" name="Freeform 5"/>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3221787" y="3929651"/>
            <a:ext cx="11844427" cy="6357349"/>
          </a:xfrm>
          <a:custGeom>
            <a:avLst/>
            <a:gdLst/>
            <a:ahLst/>
            <a:cxnLst/>
            <a:rect l="l" t="t" r="r" b="b"/>
            <a:pathLst>
              <a:path w="11844427" h="6357349">
                <a:moveTo>
                  <a:pt x="0" y="0"/>
                </a:moveTo>
                <a:lnTo>
                  <a:pt x="11844426" y="0"/>
                </a:lnTo>
                <a:lnTo>
                  <a:pt x="11844426" y="6357349"/>
                </a:lnTo>
                <a:lnTo>
                  <a:pt x="0" y="6357349"/>
                </a:lnTo>
                <a:lnTo>
                  <a:pt x="0" y="0"/>
                </a:lnTo>
                <a:close/>
              </a:path>
            </a:pathLst>
          </a:custGeom>
          <a:blipFill>
            <a:blip r:embed="rId7"/>
            <a:stretch>
              <a:fillRect l="-75882" t="-95554" r="-52660" b="-43958"/>
            </a:stretch>
          </a:blipFill>
        </p:spPr>
      </p:sp>
      <p:sp>
        <p:nvSpPr>
          <p:cNvPr id="8" name="TextBox 8"/>
          <p:cNvSpPr txBox="1"/>
          <p:nvPr/>
        </p:nvSpPr>
        <p:spPr>
          <a:xfrm>
            <a:off x="118577" y="3297919"/>
            <a:ext cx="9726368" cy="1048809"/>
          </a:xfrm>
          <a:prstGeom prst="rect">
            <a:avLst/>
          </a:prstGeom>
        </p:spPr>
        <p:txBody>
          <a:bodyPr lIns="0" tIns="0" rIns="0" bIns="0" rtlCol="0" anchor="t">
            <a:spAutoFit/>
          </a:bodyPr>
          <a:lstStyle/>
          <a:p>
            <a:pPr algn="l">
              <a:lnSpc>
                <a:spcPts val="4067"/>
              </a:lnSpc>
            </a:pPr>
            <a:r>
              <a:rPr lang="en-US" sz="4027" b="1" i="1" spc="-181">
                <a:solidFill>
                  <a:srgbClr val="1F79A9"/>
                </a:solidFill>
                <a:latin typeface="Open Sauce Bold Italics"/>
                <a:ea typeface="Open Sauce Bold Italics"/>
                <a:cs typeface="Open Sauce Bold Italics"/>
                <a:sym typeface="Open Sauce Bold Italics"/>
              </a:rPr>
              <a:t>SECURITY SERVICES (5021203000)</a:t>
            </a:r>
          </a:p>
          <a:p>
            <a:pPr algn="l">
              <a:lnSpc>
                <a:spcPts val="4067"/>
              </a:lnSpc>
            </a:pPr>
            <a:endParaRPr lang="en-US" sz="4027" b="1" i="1" spc="-181">
              <a:solidFill>
                <a:srgbClr val="1F79A9"/>
              </a:solidFill>
              <a:latin typeface="Open Sauce Bold Italics"/>
              <a:ea typeface="Open Sauce Bold Italics"/>
              <a:cs typeface="Open Sauce Bold Italics"/>
              <a:sym typeface="Open Sauce Bold Italics"/>
            </a:endParaRPr>
          </a:p>
        </p:txBody>
      </p:sp>
      <p:grpSp>
        <p:nvGrpSpPr>
          <p:cNvPr id="9" name="Group 9"/>
          <p:cNvGrpSpPr/>
          <p:nvPr/>
        </p:nvGrpSpPr>
        <p:grpSpPr>
          <a:xfrm>
            <a:off x="16838704" y="168654"/>
            <a:ext cx="1198896" cy="119889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p:spPr>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307687"/>
            <a:ext cx="9025423"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TextBox 4"/>
          <p:cNvSpPr txBox="1"/>
          <p:nvPr/>
        </p:nvSpPr>
        <p:spPr>
          <a:xfrm>
            <a:off x="118577" y="2402101"/>
            <a:ext cx="17450451" cy="1130433"/>
          </a:xfrm>
          <a:prstGeom prst="rect">
            <a:avLst/>
          </a:prstGeom>
        </p:spPr>
        <p:txBody>
          <a:bodyPr lIns="0" tIns="0" rIns="0" bIns="0" rtlCol="0" anchor="t">
            <a:spAutoFit/>
          </a:bodyPr>
          <a:lstStyle/>
          <a:p>
            <a:pPr algn="l">
              <a:lnSpc>
                <a:spcPts val="4397"/>
              </a:lnSpc>
            </a:pPr>
            <a:r>
              <a:rPr lang="en-US" sz="4353" b="1" i="1" spc="-195">
                <a:solidFill>
                  <a:srgbClr val="1F79A9"/>
                </a:solidFill>
                <a:latin typeface="Open Sauce Bold Italics"/>
                <a:ea typeface="Open Sauce Bold Italics"/>
                <a:cs typeface="Open Sauce Bold Italics"/>
                <a:sym typeface="Open Sauce Bold Italics"/>
              </a:rPr>
              <a:t>JANITORIAL SERVICES (UTILITY WORKER) (5021202000)</a:t>
            </a:r>
          </a:p>
          <a:p>
            <a:pPr algn="l">
              <a:lnSpc>
                <a:spcPts val="4397"/>
              </a:lnSpc>
            </a:pPr>
            <a:endParaRPr lang="en-US" sz="4353" b="1" i="1" spc="-195">
              <a:solidFill>
                <a:srgbClr val="1F79A9"/>
              </a:solidFill>
              <a:latin typeface="Open Sauce Bold Italics"/>
              <a:ea typeface="Open Sauce Bold Italics"/>
              <a:cs typeface="Open Sauce Bold Italics"/>
              <a:sym typeface="Open Sauce Bold Italics"/>
            </a:endParaRPr>
          </a:p>
        </p:txBody>
      </p:sp>
      <p:sp>
        <p:nvSpPr>
          <p:cNvPr id="5" name="Freeform 5"/>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3588924" y="4231898"/>
            <a:ext cx="11110152" cy="6351464"/>
          </a:xfrm>
          <a:custGeom>
            <a:avLst/>
            <a:gdLst/>
            <a:ahLst/>
            <a:cxnLst/>
            <a:rect l="l" t="t" r="r" b="b"/>
            <a:pathLst>
              <a:path w="11110152" h="6351464">
                <a:moveTo>
                  <a:pt x="0" y="0"/>
                </a:moveTo>
                <a:lnTo>
                  <a:pt x="11110152" y="0"/>
                </a:lnTo>
                <a:lnTo>
                  <a:pt x="11110152" y="6351465"/>
                </a:lnTo>
                <a:lnTo>
                  <a:pt x="0" y="6351465"/>
                </a:lnTo>
                <a:lnTo>
                  <a:pt x="0" y="0"/>
                </a:lnTo>
                <a:close/>
              </a:path>
            </a:pathLst>
          </a:custGeom>
          <a:blipFill>
            <a:blip r:embed="rId7"/>
            <a:stretch>
              <a:fillRect l="-16418" t="-179870" r="-267873" b="-98248"/>
            </a:stretch>
          </a:blipFill>
        </p:spPr>
      </p:sp>
      <p:sp>
        <p:nvSpPr>
          <p:cNvPr id="8" name="TextBox 8"/>
          <p:cNvSpPr txBox="1"/>
          <p:nvPr/>
        </p:nvSpPr>
        <p:spPr>
          <a:xfrm>
            <a:off x="118577" y="3297919"/>
            <a:ext cx="9726368" cy="1048809"/>
          </a:xfrm>
          <a:prstGeom prst="rect">
            <a:avLst/>
          </a:prstGeom>
        </p:spPr>
        <p:txBody>
          <a:bodyPr lIns="0" tIns="0" rIns="0" bIns="0" rtlCol="0" anchor="t">
            <a:spAutoFit/>
          </a:bodyPr>
          <a:lstStyle/>
          <a:p>
            <a:pPr algn="l">
              <a:lnSpc>
                <a:spcPts val="4067"/>
              </a:lnSpc>
            </a:pPr>
            <a:r>
              <a:rPr lang="en-US" sz="4027" b="1" i="1" spc="-181">
                <a:solidFill>
                  <a:srgbClr val="1F79A9"/>
                </a:solidFill>
                <a:latin typeface="Open Sauce Bold Italics"/>
                <a:ea typeface="Open Sauce Bold Italics"/>
                <a:cs typeface="Open Sauce Bold Italics"/>
                <a:sym typeface="Open Sauce Bold Italics"/>
              </a:rPr>
              <a:t>SECURITY SERVICES (5021203000)</a:t>
            </a:r>
          </a:p>
          <a:p>
            <a:pPr algn="l">
              <a:lnSpc>
                <a:spcPts val="4067"/>
              </a:lnSpc>
            </a:pPr>
            <a:endParaRPr lang="en-US" sz="4027" b="1" i="1" spc="-181">
              <a:solidFill>
                <a:srgbClr val="1F79A9"/>
              </a:solidFill>
              <a:latin typeface="Open Sauce Bold Italics"/>
              <a:ea typeface="Open Sauce Bold Italics"/>
              <a:cs typeface="Open Sauce Bold Italics"/>
              <a:sym typeface="Open Sauce Bold Italics"/>
            </a:endParaRPr>
          </a:p>
        </p:txBody>
      </p:sp>
      <p:grpSp>
        <p:nvGrpSpPr>
          <p:cNvPr id="9" name="Group 9"/>
          <p:cNvGrpSpPr/>
          <p:nvPr/>
        </p:nvGrpSpPr>
        <p:grpSpPr>
          <a:xfrm>
            <a:off x="16838704" y="168654"/>
            <a:ext cx="1198896" cy="119889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p:spPr>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371860"/>
            <a:ext cx="14085714" cy="1781683"/>
          </a:xfrm>
          <a:prstGeom prst="rect">
            <a:avLst/>
          </a:prstGeom>
        </p:spPr>
        <p:txBody>
          <a:bodyPr lIns="0" tIns="0" rIns="0" bIns="0" rtlCol="0" anchor="t">
            <a:spAutoFit/>
          </a:bodyPr>
          <a:lstStyle/>
          <a:p>
            <a:pPr algn="l">
              <a:lnSpc>
                <a:spcPts val="4610"/>
              </a:lnSpc>
            </a:pPr>
            <a:r>
              <a:rPr lang="en-US" sz="4565" b="1" i="1" spc="-205">
                <a:solidFill>
                  <a:srgbClr val="1F79A9"/>
                </a:solidFill>
                <a:latin typeface="Open Sauce Bold Italics"/>
                <a:ea typeface="Open Sauce Bold Italics"/>
                <a:cs typeface="Open Sauce Bold Italics"/>
                <a:sym typeface="Open Sauce Bold Italics"/>
              </a:rPr>
              <a:t>REPAIRS&amp; MAINTENANCE BUILDINGS&amp; OTHER STRUCTURES (SCHOOL BUILDING) – (5021304002)</a:t>
            </a:r>
          </a:p>
          <a:p>
            <a:pPr algn="l">
              <a:lnSpc>
                <a:spcPts val="4610"/>
              </a:lnSpc>
            </a:pPr>
            <a:endParaRPr lang="en-US" sz="4565" b="1" i="1" spc="-205">
              <a:solidFill>
                <a:srgbClr val="1F79A9"/>
              </a:solidFill>
              <a:latin typeface="Open Sauce Bold Italics"/>
              <a:ea typeface="Open Sauce Bold Italics"/>
              <a:cs typeface="Open Sauce Bold Italics"/>
              <a:sym typeface="Open Sauce Bold Italics"/>
            </a:endParaRPr>
          </a:p>
        </p:txBody>
      </p:sp>
      <p:sp>
        <p:nvSpPr>
          <p:cNvPr id="4" name="Freeform 4"/>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TextBox 6"/>
          <p:cNvSpPr txBox="1"/>
          <p:nvPr/>
        </p:nvSpPr>
        <p:spPr>
          <a:xfrm>
            <a:off x="468478" y="4330626"/>
            <a:ext cx="17351044" cy="4640632"/>
          </a:xfrm>
          <a:prstGeom prst="rect">
            <a:avLst/>
          </a:prstGeom>
        </p:spPr>
        <p:txBody>
          <a:bodyPr lIns="0" tIns="0" rIns="0" bIns="0" rtlCol="0" anchor="t">
            <a:spAutoFit/>
          </a:bodyPr>
          <a:lstStyle/>
          <a:p>
            <a:pPr algn="just">
              <a:lnSpc>
                <a:spcPts val="4600"/>
              </a:lnSpc>
            </a:pPr>
            <a:r>
              <a:rPr lang="en-US" sz="3286" b="1" u="sng">
                <a:solidFill>
                  <a:srgbClr val="001C72"/>
                </a:solidFill>
                <a:latin typeface="Open Sauce Bold"/>
                <a:ea typeface="Open Sauce Bold"/>
                <a:cs typeface="Open Sauce Bold"/>
                <a:sym typeface="Open Sauce Bold"/>
              </a:rPr>
              <a:t>PAYMENT OF MATERIALS </a:t>
            </a:r>
            <a:r>
              <a:rPr lang="en-US" sz="3286" b="1">
                <a:solidFill>
                  <a:srgbClr val="001C72"/>
                </a:solidFill>
                <a:latin typeface="Open Sauce Bold"/>
                <a:ea typeface="Open Sauce Bold"/>
                <a:cs typeface="Open Sauce Bold"/>
                <a:sym typeface="Open Sauce Bold"/>
              </a:rPr>
              <a:t>- FOR REPAIRS WITHIN THE SCHOOL BUILDINGS &amp; OTHER STRUCTURES</a:t>
            </a:r>
          </a:p>
          <a:p>
            <a:pPr algn="just">
              <a:lnSpc>
                <a:spcPts val="4600"/>
              </a:lnSpc>
            </a:pPr>
            <a:endParaRPr lang="en-US" sz="3286" b="1">
              <a:solidFill>
                <a:srgbClr val="001C72"/>
              </a:solidFill>
              <a:latin typeface="Open Sauce Bold"/>
              <a:ea typeface="Open Sauce Bold"/>
              <a:cs typeface="Open Sauce Bold"/>
              <a:sym typeface="Open Sauce Bold"/>
            </a:endParaRPr>
          </a:p>
          <a:p>
            <a:pPr algn="just">
              <a:lnSpc>
                <a:spcPts val="4600"/>
              </a:lnSpc>
            </a:pPr>
            <a:r>
              <a:rPr lang="en-US" sz="3286">
                <a:solidFill>
                  <a:srgbClr val="001C72"/>
                </a:solidFill>
                <a:latin typeface="Open Sauce"/>
                <a:ea typeface="Open Sauce"/>
                <a:cs typeface="Open Sauce"/>
                <a:sym typeface="Open Sauce"/>
              </a:rPr>
              <a:t>Repainting / Provisions of CR, Window, Ceiling, Door, Roofs, Floor, Walls, Gutter / Office of the School Head/ Computer Room / Installation of Electrical Wirings/ Water Connection, and other repairs and maintenance expenses related to school buildings and other structures.</a:t>
            </a:r>
          </a:p>
          <a:p>
            <a:pPr algn="just">
              <a:lnSpc>
                <a:spcPts val="4600"/>
              </a:lnSpc>
            </a:pPr>
            <a:endParaRPr lang="en-US" sz="3286">
              <a:solidFill>
                <a:srgbClr val="001C72"/>
              </a:solidFill>
              <a:latin typeface="Open Sauce"/>
              <a:ea typeface="Open Sauce"/>
              <a:cs typeface="Open Sauce"/>
              <a:sym typeface="Open Sauce"/>
            </a:endParaRPr>
          </a:p>
        </p:txBody>
      </p:sp>
      <p:sp>
        <p:nvSpPr>
          <p:cNvPr id="7" name="TextBox 7"/>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grpSp>
        <p:nvGrpSpPr>
          <p:cNvPr id="8" name="Group 8"/>
          <p:cNvGrpSpPr/>
          <p:nvPr/>
        </p:nvGrpSpPr>
        <p:grpSpPr>
          <a:xfrm>
            <a:off x="16838704" y="168654"/>
            <a:ext cx="1198896" cy="11988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430310"/>
            <a:ext cx="14085714" cy="1776924"/>
          </a:xfrm>
          <a:prstGeom prst="rect">
            <a:avLst/>
          </a:prstGeom>
        </p:spPr>
        <p:txBody>
          <a:bodyPr lIns="0" tIns="0" rIns="0" bIns="0" rtlCol="0" anchor="t">
            <a:spAutoFit/>
          </a:bodyPr>
          <a:lstStyle/>
          <a:p>
            <a:pPr algn="l">
              <a:lnSpc>
                <a:spcPts val="4610"/>
              </a:lnSpc>
            </a:pPr>
            <a:r>
              <a:rPr lang="en-US" sz="4565" b="1" i="1" spc="-205" dirty="0">
                <a:solidFill>
                  <a:srgbClr val="1F79A9"/>
                </a:solidFill>
                <a:latin typeface="Open Sauce Bold Italics"/>
                <a:ea typeface="Open Sauce Bold Italics"/>
                <a:cs typeface="Open Sauce Bold Italics"/>
                <a:sym typeface="Open Sauce Bold Italics"/>
              </a:rPr>
              <a:t>REPAIRS &amp; MAINTENANCE - BUILDINGS AND OTHER STRUCTURES (SCHOOL BUILDING) – (5021304002)</a:t>
            </a:r>
          </a:p>
          <a:p>
            <a:pPr algn="l">
              <a:lnSpc>
                <a:spcPts val="4610"/>
              </a:lnSpc>
            </a:pPr>
            <a:endParaRPr lang="en-US" sz="4565" b="1" i="1" spc="-205" dirty="0">
              <a:solidFill>
                <a:srgbClr val="1F79A9"/>
              </a:solidFill>
              <a:latin typeface="Open Sauce Bold Italics"/>
              <a:ea typeface="Open Sauce Bold Italics"/>
              <a:cs typeface="Open Sauce Bold Italics"/>
              <a:sym typeface="Open Sauce Bold Italics"/>
            </a:endParaRPr>
          </a:p>
        </p:txBody>
      </p:sp>
      <p:sp>
        <p:nvSpPr>
          <p:cNvPr id="4" name="Freeform 4"/>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6" name="Group 6"/>
          <p:cNvGrpSpPr/>
          <p:nvPr/>
        </p:nvGrpSpPr>
        <p:grpSpPr>
          <a:xfrm>
            <a:off x="16838704" y="168654"/>
            <a:ext cx="1198896" cy="119889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
        <p:nvSpPr>
          <p:cNvPr id="9" name="TextBox 9"/>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pic>
        <p:nvPicPr>
          <p:cNvPr id="10" name="Picture 9"/>
          <p:cNvPicPr>
            <a:picLocks noChangeAspect="1"/>
          </p:cNvPicPr>
          <p:nvPr/>
        </p:nvPicPr>
        <p:blipFill rotWithShape="1">
          <a:blip r:embed="rId8"/>
          <a:srcRect l="45315" t="32292" r="22475" b="29166"/>
          <a:stretch/>
        </p:blipFill>
        <p:spPr>
          <a:xfrm>
            <a:off x="433575" y="3753648"/>
            <a:ext cx="7914648" cy="5324400"/>
          </a:xfrm>
          <a:prstGeom prst="rect">
            <a:avLst/>
          </a:prstGeom>
        </p:spPr>
      </p:pic>
      <p:pic>
        <p:nvPicPr>
          <p:cNvPr id="11" name="Picture 10"/>
          <p:cNvPicPr>
            <a:picLocks noChangeAspect="1"/>
          </p:cNvPicPr>
          <p:nvPr/>
        </p:nvPicPr>
        <p:blipFill rotWithShape="1">
          <a:blip r:embed="rId9"/>
          <a:srcRect l="44729" t="26042" r="23060" b="22917"/>
          <a:stretch/>
        </p:blipFill>
        <p:spPr>
          <a:xfrm>
            <a:off x="8819897" y="3607971"/>
            <a:ext cx="7694704" cy="6855282"/>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625142"/>
            <a:ext cx="14085714" cy="1776924"/>
          </a:xfrm>
          <a:prstGeom prst="rect">
            <a:avLst/>
          </a:prstGeom>
        </p:spPr>
        <p:txBody>
          <a:bodyPr lIns="0" tIns="0" rIns="0" bIns="0" rtlCol="0" anchor="t">
            <a:spAutoFit/>
          </a:bodyPr>
          <a:lstStyle/>
          <a:p>
            <a:pPr algn="l">
              <a:lnSpc>
                <a:spcPts val="4610"/>
              </a:lnSpc>
            </a:pPr>
            <a:r>
              <a:rPr lang="en-US" sz="4565" b="1" i="1" spc="-205">
                <a:solidFill>
                  <a:srgbClr val="1F79A9"/>
                </a:solidFill>
                <a:latin typeface="Open Sauce Bold Italics"/>
                <a:ea typeface="Open Sauce Bold Italics"/>
                <a:cs typeface="Open Sauce Bold Italics"/>
                <a:sym typeface="Open Sauce Bold Italics"/>
              </a:rPr>
              <a:t>REPAIRS &amp; MAINTENANCE - BUILDINGS &amp; OTHER STRUCTURES (SCHOOL BUILDING) – (5021304002)</a:t>
            </a:r>
          </a:p>
          <a:p>
            <a:pPr algn="l">
              <a:lnSpc>
                <a:spcPts val="4610"/>
              </a:lnSpc>
            </a:pPr>
            <a:endParaRPr lang="en-US" sz="4565" b="1" i="1" spc="-205">
              <a:solidFill>
                <a:srgbClr val="1F79A9"/>
              </a:solidFill>
              <a:latin typeface="Open Sauce Bold Italics"/>
              <a:ea typeface="Open Sauce Bold Italics"/>
              <a:cs typeface="Open Sauce Bold Italics"/>
              <a:sym typeface="Open Sauce Bold Italics"/>
            </a:endParaRPr>
          </a:p>
        </p:txBody>
      </p:sp>
      <p:sp>
        <p:nvSpPr>
          <p:cNvPr id="4" name="Freeform 4"/>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TextBox 6"/>
          <p:cNvSpPr txBox="1"/>
          <p:nvPr/>
        </p:nvSpPr>
        <p:spPr>
          <a:xfrm>
            <a:off x="468478" y="4330626"/>
            <a:ext cx="17351044" cy="4640632"/>
          </a:xfrm>
          <a:prstGeom prst="rect">
            <a:avLst/>
          </a:prstGeom>
        </p:spPr>
        <p:txBody>
          <a:bodyPr lIns="0" tIns="0" rIns="0" bIns="0" rtlCol="0" anchor="t">
            <a:spAutoFit/>
          </a:bodyPr>
          <a:lstStyle/>
          <a:p>
            <a:pPr algn="just">
              <a:lnSpc>
                <a:spcPts val="4600"/>
              </a:lnSpc>
            </a:pPr>
            <a:r>
              <a:rPr lang="en-US" sz="3286" b="1" u="sng">
                <a:solidFill>
                  <a:srgbClr val="001C72"/>
                </a:solidFill>
                <a:latin typeface="Open Sauce Bold"/>
                <a:ea typeface="Open Sauce Bold"/>
                <a:cs typeface="Open Sauce Bold"/>
                <a:sym typeface="Open Sauce Bold"/>
              </a:rPr>
              <a:t>PAYMENT OF LABOR COST</a:t>
            </a:r>
            <a:r>
              <a:rPr lang="en-US" sz="3286" b="1">
                <a:solidFill>
                  <a:srgbClr val="001C72"/>
                </a:solidFill>
                <a:latin typeface="Open Sauce Bold"/>
                <a:ea typeface="Open Sauce Bold"/>
                <a:cs typeface="Open Sauce Bold"/>
                <a:sym typeface="Open Sauce Bold"/>
              </a:rPr>
              <a:t> - FOR REPAIRS WITHIN SCHOOL BUILDINGS AND OTHER STRUCTURES.</a:t>
            </a:r>
          </a:p>
          <a:p>
            <a:pPr algn="just">
              <a:lnSpc>
                <a:spcPts val="4600"/>
              </a:lnSpc>
            </a:pPr>
            <a:endParaRPr lang="en-US" sz="3286" b="1">
              <a:solidFill>
                <a:srgbClr val="001C72"/>
              </a:solidFill>
              <a:latin typeface="Open Sauce Bold"/>
              <a:ea typeface="Open Sauce Bold"/>
              <a:cs typeface="Open Sauce Bold"/>
              <a:sym typeface="Open Sauce Bold"/>
            </a:endParaRPr>
          </a:p>
          <a:p>
            <a:pPr algn="just">
              <a:lnSpc>
                <a:spcPts val="4600"/>
              </a:lnSpc>
            </a:pPr>
            <a:r>
              <a:rPr lang="en-US" sz="3286">
                <a:solidFill>
                  <a:srgbClr val="001C72"/>
                </a:solidFill>
                <a:latin typeface="Open Sauce"/>
                <a:ea typeface="Open Sauce"/>
                <a:cs typeface="Open Sauce"/>
                <a:sym typeface="Open Sauce"/>
              </a:rPr>
              <a:t>Repainting / Provisions of CR, Window, Ceiling, Door, Roofs, Floor, Walls, Gutter/ Office of the School Head/ Computer Room / Installation of Electrical Wirings/ Water Connection, and other repairs and maintenance expenses related to school buildings and other structures.</a:t>
            </a:r>
          </a:p>
          <a:p>
            <a:pPr algn="just">
              <a:lnSpc>
                <a:spcPts val="4600"/>
              </a:lnSpc>
            </a:pPr>
            <a:endParaRPr lang="en-US" sz="3286">
              <a:solidFill>
                <a:srgbClr val="001C72"/>
              </a:solidFill>
              <a:latin typeface="Open Sauce"/>
              <a:ea typeface="Open Sauce"/>
              <a:cs typeface="Open Sauce"/>
              <a:sym typeface="Open Sauce"/>
            </a:endParaRPr>
          </a:p>
        </p:txBody>
      </p:sp>
      <p:sp>
        <p:nvSpPr>
          <p:cNvPr id="7" name="TextBox 7"/>
          <p:cNvSpPr txBox="1"/>
          <p:nvPr/>
        </p:nvSpPr>
        <p:spPr>
          <a:xfrm>
            <a:off x="118577" y="237167"/>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grpSp>
        <p:nvGrpSpPr>
          <p:cNvPr id="8" name="Group 8"/>
          <p:cNvGrpSpPr/>
          <p:nvPr/>
        </p:nvGrpSpPr>
        <p:grpSpPr>
          <a:xfrm>
            <a:off x="16838704" y="168654"/>
            <a:ext cx="1198896" cy="11988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249630"/>
            <a:ext cx="14085714" cy="1195937"/>
          </a:xfrm>
          <a:prstGeom prst="rect">
            <a:avLst/>
          </a:prstGeom>
        </p:spPr>
        <p:txBody>
          <a:bodyPr lIns="0" tIns="0" rIns="0" bIns="0" rtlCol="0" anchor="t">
            <a:spAutoFit/>
          </a:bodyPr>
          <a:lstStyle/>
          <a:p>
            <a:pPr algn="l">
              <a:lnSpc>
                <a:spcPts val="4610"/>
              </a:lnSpc>
            </a:pPr>
            <a:r>
              <a:rPr lang="en-US" sz="4565" b="1" i="1" spc="-205">
                <a:solidFill>
                  <a:srgbClr val="1F79A9"/>
                </a:solidFill>
                <a:latin typeface="Open Sauce Bold Italics"/>
                <a:ea typeface="Open Sauce Bold Italics"/>
                <a:cs typeface="Open Sauce Bold Italics"/>
                <a:sym typeface="Open Sauce Bold Italics"/>
              </a:rPr>
              <a:t>REPAIRS &amp; MAINTENANCE - BUILDINGS &amp; OTHER STRUCTURES (SCHOOL BUILDING) – (5021304002)</a:t>
            </a:r>
          </a:p>
        </p:txBody>
      </p:sp>
      <p:sp>
        <p:nvSpPr>
          <p:cNvPr id="4" name="Freeform 4"/>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6198059" y="3789474"/>
            <a:ext cx="6531724" cy="6497526"/>
          </a:xfrm>
          <a:custGeom>
            <a:avLst/>
            <a:gdLst/>
            <a:ahLst/>
            <a:cxnLst/>
            <a:rect l="l" t="t" r="r" b="b"/>
            <a:pathLst>
              <a:path w="6531724" h="6497526">
                <a:moveTo>
                  <a:pt x="0" y="0"/>
                </a:moveTo>
                <a:lnTo>
                  <a:pt x="6531724" y="0"/>
                </a:lnTo>
                <a:lnTo>
                  <a:pt x="6531724" y="6497526"/>
                </a:lnTo>
                <a:lnTo>
                  <a:pt x="0" y="6497526"/>
                </a:lnTo>
                <a:lnTo>
                  <a:pt x="0" y="0"/>
                </a:lnTo>
                <a:close/>
              </a:path>
            </a:pathLst>
          </a:custGeom>
          <a:blipFill>
            <a:blip r:embed="rId7"/>
            <a:stretch>
              <a:fillRect l="-120959" t="-59190" r="-140191" b="-45025"/>
            </a:stretch>
          </a:blipFill>
        </p:spPr>
      </p:sp>
      <p:sp>
        <p:nvSpPr>
          <p:cNvPr id="7" name="TextBox 7"/>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grpSp>
        <p:nvGrpSpPr>
          <p:cNvPr id="8" name="Group 8"/>
          <p:cNvGrpSpPr/>
          <p:nvPr/>
        </p:nvGrpSpPr>
        <p:grpSpPr>
          <a:xfrm>
            <a:off x="16838704" y="168654"/>
            <a:ext cx="1198896" cy="11988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p:spPr>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625142"/>
            <a:ext cx="14085714" cy="1781683"/>
          </a:xfrm>
          <a:prstGeom prst="rect">
            <a:avLst/>
          </a:prstGeom>
        </p:spPr>
        <p:txBody>
          <a:bodyPr lIns="0" tIns="0" rIns="0" bIns="0" rtlCol="0" anchor="t">
            <a:spAutoFit/>
          </a:bodyPr>
          <a:lstStyle/>
          <a:p>
            <a:pPr algn="l">
              <a:lnSpc>
                <a:spcPts val="4610"/>
              </a:lnSpc>
            </a:pPr>
            <a:r>
              <a:rPr lang="en-US" sz="4565" b="1" i="1" spc="-205">
                <a:solidFill>
                  <a:srgbClr val="1F79A9"/>
                </a:solidFill>
                <a:latin typeface="Open Sauce Bold Italics"/>
                <a:ea typeface="Open Sauce Bold Italics"/>
                <a:cs typeface="Open Sauce Bold Italics"/>
                <a:sym typeface="Open Sauce Bold Italics"/>
              </a:rPr>
              <a:t>REPAIRS &amp; MAINTENANCE – SEMI-EXPENDABLE MACHINERY AND EQUIPMENT - (ICT EQUIPMENT) (5021321003) </a:t>
            </a:r>
          </a:p>
        </p:txBody>
      </p:sp>
      <p:sp>
        <p:nvSpPr>
          <p:cNvPr id="4" name="Freeform 4"/>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TextBox 6"/>
          <p:cNvSpPr txBox="1"/>
          <p:nvPr/>
        </p:nvSpPr>
        <p:spPr>
          <a:xfrm>
            <a:off x="321027" y="4617336"/>
            <a:ext cx="17351044" cy="1735693"/>
          </a:xfrm>
          <a:prstGeom prst="rect">
            <a:avLst/>
          </a:prstGeom>
        </p:spPr>
        <p:txBody>
          <a:bodyPr lIns="0" tIns="0" rIns="0" bIns="0" rtlCol="0" anchor="t">
            <a:spAutoFit/>
          </a:bodyPr>
          <a:lstStyle/>
          <a:p>
            <a:pPr algn="just">
              <a:lnSpc>
                <a:spcPts val="4600"/>
              </a:lnSpc>
            </a:pPr>
            <a:r>
              <a:rPr lang="en-US" sz="3286" b="1">
                <a:solidFill>
                  <a:srgbClr val="001C72"/>
                </a:solidFill>
                <a:latin typeface="Open Sauce Bold"/>
                <a:ea typeface="Open Sauce Bold"/>
                <a:cs typeface="Open Sauce Bold"/>
                <a:sym typeface="Open Sauce Bold"/>
              </a:rPr>
              <a:t>Repair/Reformat of Laptop, Desktop Computer, DLP, Laptop Charger, Printer, Photocopier, CCTV and Scanner.</a:t>
            </a:r>
          </a:p>
          <a:p>
            <a:pPr algn="just">
              <a:lnSpc>
                <a:spcPts val="4600"/>
              </a:lnSpc>
            </a:pPr>
            <a:endParaRPr lang="en-US" sz="3286" b="1">
              <a:solidFill>
                <a:srgbClr val="001C72"/>
              </a:solidFill>
              <a:latin typeface="Open Sauce Bold"/>
              <a:ea typeface="Open Sauce Bold"/>
              <a:cs typeface="Open Sauce Bold"/>
              <a:sym typeface="Open Sauce Bold"/>
            </a:endParaRPr>
          </a:p>
        </p:txBody>
      </p:sp>
      <p:sp>
        <p:nvSpPr>
          <p:cNvPr id="7" name="TextBox 7"/>
          <p:cNvSpPr txBox="1"/>
          <p:nvPr/>
        </p:nvSpPr>
        <p:spPr>
          <a:xfrm>
            <a:off x="118577" y="6715939"/>
            <a:ext cx="17553494" cy="1781683"/>
          </a:xfrm>
          <a:prstGeom prst="rect">
            <a:avLst/>
          </a:prstGeom>
        </p:spPr>
        <p:txBody>
          <a:bodyPr lIns="0" tIns="0" rIns="0" bIns="0" rtlCol="0" anchor="t">
            <a:spAutoFit/>
          </a:bodyPr>
          <a:lstStyle/>
          <a:p>
            <a:pPr algn="l">
              <a:lnSpc>
                <a:spcPts val="4610"/>
              </a:lnSpc>
            </a:pPr>
            <a:r>
              <a:rPr lang="en-US" sz="4565" b="1" i="1" spc="-205">
                <a:solidFill>
                  <a:srgbClr val="1F79A9"/>
                </a:solidFill>
                <a:latin typeface="Open Sauce Bold Italics"/>
                <a:ea typeface="Open Sauce Bold Italics"/>
                <a:cs typeface="Open Sauce Bold Italics"/>
                <a:sym typeface="Open Sauce Bold Italics"/>
              </a:rPr>
              <a:t>REPAIRS &amp; MAINTENANCE – SEMI-EXPENDABLE MACHINERY AND EQUIPMENT -  AGRICULTURAL &amp; FORESTRY EQUIPMENT</a:t>
            </a:r>
          </a:p>
          <a:p>
            <a:pPr algn="l">
              <a:lnSpc>
                <a:spcPts val="4610"/>
              </a:lnSpc>
            </a:pPr>
            <a:r>
              <a:rPr lang="en-US" sz="4565" b="1" i="1" spc="-205">
                <a:solidFill>
                  <a:srgbClr val="1F79A9"/>
                </a:solidFill>
                <a:latin typeface="Open Sauce Bold Italics"/>
                <a:ea typeface="Open Sauce Bold Italics"/>
                <a:cs typeface="Open Sauce Bold Italics"/>
                <a:sym typeface="Open Sauce Bold Italics"/>
              </a:rPr>
              <a:t>(5021321004</a:t>
            </a:r>
          </a:p>
        </p:txBody>
      </p:sp>
      <p:sp>
        <p:nvSpPr>
          <p:cNvPr id="8" name="TextBox 8"/>
          <p:cNvSpPr txBox="1"/>
          <p:nvPr/>
        </p:nvSpPr>
        <p:spPr>
          <a:xfrm>
            <a:off x="321027" y="8538379"/>
            <a:ext cx="17351044" cy="573718"/>
          </a:xfrm>
          <a:prstGeom prst="rect">
            <a:avLst/>
          </a:prstGeom>
        </p:spPr>
        <p:txBody>
          <a:bodyPr lIns="0" tIns="0" rIns="0" bIns="0" rtlCol="0" anchor="t">
            <a:spAutoFit/>
          </a:bodyPr>
          <a:lstStyle/>
          <a:p>
            <a:pPr algn="just">
              <a:lnSpc>
                <a:spcPts val="4600"/>
              </a:lnSpc>
            </a:pPr>
            <a:r>
              <a:rPr lang="en-US" sz="3286" b="1">
                <a:solidFill>
                  <a:srgbClr val="001C72"/>
                </a:solidFill>
                <a:latin typeface="Open Sauce Bold"/>
                <a:ea typeface="Open Sauce Bold"/>
                <a:cs typeface="Open Sauce Bold"/>
                <a:sym typeface="Open Sauce Bold"/>
              </a:rPr>
              <a:t>Repair of Grass Cutter</a:t>
            </a:r>
          </a:p>
        </p:txBody>
      </p:sp>
      <p:sp>
        <p:nvSpPr>
          <p:cNvPr id="9" name="TextBox 9"/>
          <p:cNvSpPr txBox="1"/>
          <p:nvPr/>
        </p:nvSpPr>
        <p:spPr>
          <a:xfrm>
            <a:off x="118577" y="231471"/>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grpSp>
        <p:nvGrpSpPr>
          <p:cNvPr id="10" name="Group 10"/>
          <p:cNvGrpSpPr/>
          <p:nvPr/>
        </p:nvGrpSpPr>
        <p:grpSpPr>
          <a:xfrm>
            <a:off x="16838704" y="168654"/>
            <a:ext cx="1198896" cy="119889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3000655"/>
            <a:ext cx="14085714" cy="1199109"/>
          </a:xfrm>
          <a:prstGeom prst="rect">
            <a:avLst/>
          </a:prstGeom>
        </p:spPr>
        <p:txBody>
          <a:bodyPr lIns="0" tIns="0" rIns="0" bIns="0" rtlCol="0" anchor="t">
            <a:spAutoFit/>
          </a:bodyPr>
          <a:lstStyle/>
          <a:p>
            <a:pPr algn="l">
              <a:lnSpc>
                <a:spcPts val="4610"/>
              </a:lnSpc>
            </a:pPr>
            <a:r>
              <a:rPr lang="en-US" sz="4565" b="1" i="1" spc="-205">
                <a:solidFill>
                  <a:srgbClr val="1F79A9"/>
                </a:solidFill>
                <a:latin typeface="Open Sauce Bold Italics"/>
                <a:ea typeface="Open Sauce Bold Italics"/>
                <a:cs typeface="Open Sauce Bold Italics"/>
                <a:sym typeface="Open Sauce Bold Italics"/>
              </a:rPr>
              <a:t>REPAIRS &amp; MAINTENANCE – SEMI-EXPENDABLE - FURNITURE, FIXTURES AND BOOKS (5021322001)</a:t>
            </a:r>
          </a:p>
        </p:txBody>
      </p:sp>
      <p:sp>
        <p:nvSpPr>
          <p:cNvPr id="4" name="Freeform 4"/>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TextBox 6"/>
          <p:cNvSpPr txBox="1"/>
          <p:nvPr/>
        </p:nvSpPr>
        <p:spPr>
          <a:xfrm>
            <a:off x="321027" y="4306035"/>
            <a:ext cx="17351044" cy="1735693"/>
          </a:xfrm>
          <a:prstGeom prst="rect">
            <a:avLst/>
          </a:prstGeom>
        </p:spPr>
        <p:txBody>
          <a:bodyPr lIns="0" tIns="0" rIns="0" bIns="0" rtlCol="0" anchor="t">
            <a:spAutoFit/>
          </a:bodyPr>
          <a:lstStyle/>
          <a:p>
            <a:pPr algn="just">
              <a:lnSpc>
                <a:spcPts val="4600"/>
              </a:lnSpc>
            </a:pPr>
            <a:r>
              <a:rPr lang="en-US" sz="3286" b="1">
                <a:solidFill>
                  <a:srgbClr val="001C72"/>
                </a:solidFill>
                <a:latin typeface="Open Sauce Bold"/>
                <a:ea typeface="Open Sauce Bold"/>
                <a:cs typeface="Open Sauce Bold"/>
                <a:sym typeface="Open Sauce Bold"/>
              </a:rPr>
              <a:t>Repair of office tables, cabinets and chairs, laboratory and workshop tables, benches, chairs and cabinet</a:t>
            </a:r>
          </a:p>
          <a:p>
            <a:pPr algn="just">
              <a:lnSpc>
                <a:spcPts val="4600"/>
              </a:lnSpc>
            </a:pPr>
            <a:endParaRPr lang="en-US" sz="3286" b="1">
              <a:solidFill>
                <a:srgbClr val="001C72"/>
              </a:solidFill>
              <a:latin typeface="Open Sauce Bold"/>
              <a:ea typeface="Open Sauce Bold"/>
              <a:cs typeface="Open Sauce Bold"/>
              <a:sym typeface="Open Sauce Bold"/>
            </a:endParaRPr>
          </a:p>
        </p:txBody>
      </p:sp>
      <p:sp>
        <p:nvSpPr>
          <p:cNvPr id="7" name="TextBox 7"/>
          <p:cNvSpPr txBox="1"/>
          <p:nvPr/>
        </p:nvSpPr>
        <p:spPr>
          <a:xfrm>
            <a:off x="118577" y="6325009"/>
            <a:ext cx="17553494" cy="1781683"/>
          </a:xfrm>
          <a:prstGeom prst="rect">
            <a:avLst/>
          </a:prstGeom>
        </p:spPr>
        <p:txBody>
          <a:bodyPr lIns="0" tIns="0" rIns="0" bIns="0" rtlCol="0" anchor="t">
            <a:spAutoFit/>
          </a:bodyPr>
          <a:lstStyle/>
          <a:p>
            <a:pPr algn="l">
              <a:lnSpc>
                <a:spcPts val="4610"/>
              </a:lnSpc>
            </a:pPr>
            <a:r>
              <a:rPr lang="en-US" sz="4565" b="1" i="1" spc="-205">
                <a:solidFill>
                  <a:srgbClr val="1F79A9"/>
                </a:solidFill>
                <a:latin typeface="Open Sauce Bold Italics"/>
                <a:ea typeface="Open Sauce Bold Italics"/>
                <a:cs typeface="Open Sauce Bold Italics"/>
                <a:sym typeface="Open Sauce Bold Italics"/>
              </a:rPr>
              <a:t>REPAIRS &amp; MAINTENANCE – SEMI-EXPENDABLE MACHINERY AND EQUIPMENT- OTHER MACHINERY AND EQUIPMENT (5021321099) </a:t>
            </a:r>
          </a:p>
        </p:txBody>
      </p:sp>
      <p:sp>
        <p:nvSpPr>
          <p:cNvPr id="8" name="TextBox 8"/>
          <p:cNvSpPr txBox="1"/>
          <p:nvPr/>
        </p:nvSpPr>
        <p:spPr>
          <a:xfrm>
            <a:off x="321027" y="8116218"/>
            <a:ext cx="17351044" cy="1735693"/>
          </a:xfrm>
          <a:prstGeom prst="rect">
            <a:avLst/>
          </a:prstGeom>
        </p:spPr>
        <p:txBody>
          <a:bodyPr lIns="0" tIns="0" rIns="0" bIns="0" rtlCol="0" anchor="t">
            <a:spAutoFit/>
          </a:bodyPr>
          <a:lstStyle/>
          <a:p>
            <a:pPr algn="just">
              <a:lnSpc>
                <a:spcPts val="4600"/>
              </a:lnSpc>
            </a:pPr>
            <a:r>
              <a:rPr lang="en-US" sz="3286" b="1">
                <a:solidFill>
                  <a:srgbClr val="001C72"/>
                </a:solidFill>
                <a:latin typeface="Open Sauce Bold"/>
                <a:ea typeface="Open Sauce Bold"/>
                <a:cs typeface="Open Sauce Bold"/>
                <a:sym typeface="Open Sauce Bold"/>
              </a:rPr>
              <a:t>Repair of sewing machine, speaker/sound system, TV, electric fan and electric motor.</a:t>
            </a:r>
          </a:p>
          <a:p>
            <a:pPr algn="just">
              <a:lnSpc>
                <a:spcPts val="4600"/>
              </a:lnSpc>
            </a:pPr>
            <a:endParaRPr lang="en-US" sz="3286" b="1">
              <a:solidFill>
                <a:srgbClr val="001C72"/>
              </a:solidFill>
              <a:latin typeface="Open Sauce Bold"/>
              <a:ea typeface="Open Sauce Bold"/>
              <a:cs typeface="Open Sauce Bold"/>
              <a:sym typeface="Open Sauce Bold"/>
            </a:endParaRPr>
          </a:p>
        </p:txBody>
      </p:sp>
      <p:sp>
        <p:nvSpPr>
          <p:cNvPr id="9" name="TextBox 9"/>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grpSp>
        <p:nvGrpSpPr>
          <p:cNvPr id="10" name="Group 10"/>
          <p:cNvGrpSpPr/>
          <p:nvPr/>
        </p:nvGrpSpPr>
        <p:grpSpPr>
          <a:xfrm>
            <a:off x="16838704" y="168654"/>
            <a:ext cx="1198896" cy="119889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TextBox 4"/>
          <p:cNvSpPr txBox="1"/>
          <p:nvPr/>
        </p:nvSpPr>
        <p:spPr>
          <a:xfrm>
            <a:off x="118577" y="2230580"/>
            <a:ext cx="7195858" cy="7405258"/>
          </a:xfrm>
          <a:prstGeom prst="rect">
            <a:avLst/>
          </a:prstGeom>
        </p:spPr>
        <p:txBody>
          <a:bodyPr lIns="0" tIns="0" rIns="0" bIns="0" rtlCol="0" anchor="t">
            <a:spAutoFit/>
          </a:bodyPr>
          <a:lstStyle/>
          <a:p>
            <a:pPr algn="l">
              <a:lnSpc>
                <a:spcPts val="3196"/>
              </a:lnSpc>
            </a:pPr>
            <a:r>
              <a:rPr lang="en-US" sz="3165" b="1" i="1" spc="-142" dirty="0">
                <a:solidFill>
                  <a:srgbClr val="1F79A9"/>
                </a:solidFill>
                <a:latin typeface="Open Sauce Bold Italics"/>
                <a:ea typeface="Open Sauce Bold Italics"/>
                <a:cs typeface="Open Sauce Bold Italics"/>
                <a:sym typeface="Open Sauce Bold Italics"/>
              </a:rPr>
              <a:t>REPAIRS &amp; MAINTENANCE</a:t>
            </a:r>
          </a:p>
          <a:p>
            <a:pPr marL="683349" lvl="1" indent="-341674" algn="l">
              <a:lnSpc>
                <a:spcPts val="4019"/>
              </a:lnSpc>
              <a:buFont typeface="Arial"/>
              <a:buChar char="•"/>
            </a:pPr>
            <a:r>
              <a:rPr lang="en-US" sz="3165" b="1" i="1" spc="-170" dirty="0">
                <a:solidFill>
                  <a:srgbClr val="1F79A9"/>
                </a:solidFill>
                <a:latin typeface="Open Sauce Bold Italics"/>
                <a:ea typeface="Open Sauce Bold Italics"/>
                <a:cs typeface="Open Sauce Bold Italics"/>
                <a:sym typeface="Open Sauce Bold Italics"/>
              </a:rPr>
              <a:t>SEMI-EXPENDABLE MACHINERY AND EQUIPMENT ICT EQUIPMENT (5021321003) </a:t>
            </a:r>
          </a:p>
          <a:p>
            <a:pPr marL="683349" lvl="1" indent="-341674" algn="l">
              <a:lnSpc>
                <a:spcPts val="4019"/>
              </a:lnSpc>
              <a:buFont typeface="Arial"/>
              <a:buChar char="•"/>
            </a:pPr>
            <a:r>
              <a:rPr lang="en-US" sz="3165" b="1" i="1" spc="-170" dirty="0">
                <a:solidFill>
                  <a:srgbClr val="1F79A9"/>
                </a:solidFill>
                <a:latin typeface="Open Sauce Bold Italics"/>
                <a:ea typeface="Open Sauce Bold Italics"/>
                <a:cs typeface="Open Sauce Bold Italics"/>
                <a:sym typeface="Open Sauce Bold Italics"/>
              </a:rPr>
              <a:t>SEMI-EXPENDABLE MACHINERY AND EQUIPMENT -  AGRICULTURAL &amp; FORESTRY EQUIPMENT (5021321004)</a:t>
            </a:r>
          </a:p>
          <a:p>
            <a:pPr marL="683349" lvl="1" indent="-341674" algn="l">
              <a:lnSpc>
                <a:spcPts val="4019"/>
              </a:lnSpc>
              <a:buFont typeface="Arial"/>
              <a:buChar char="•"/>
            </a:pPr>
            <a:r>
              <a:rPr lang="en-US" sz="3165" b="1" i="1" spc="-170" dirty="0">
                <a:solidFill>
                  <a:srgbClr val="1F79A9"/>
                </a:solidFill>
                <a:latin typeface="Open Sauce Bold Italics"/>
                <a:ea typeface="Open Sauce Bold Italics"/>
                <a:cs typeface="Open Sauce Bold Italics"/>
                <a:sym typeface="Open Sauce Bold Italics"/>
              </a:rPr>
              <a:t>SEMI-EXPENDABLE - FURNITURE, FIXTURES AND BOOKS (5021322001)</a:t>
            </a:r>
          </a:p>
          <a:p>
            <a:pPr marL="683349" lvl="1" indent="-341674" algn="l">
              <a:lnSpc>
                <a:spcPts val="4019"/>
              </a:lnSpc>
              <a:buFont typeface="Arial"/>
              <a:buChar char="•"/>
            </a:pPr>
            <a:r>
              <a:rPr lang="en-US" sz="3165" b="1" i="1" spc="-170" dirty="0">
                <a:solidFill>
                  <a:srgbClr val="1F79A9"/>
                </a:solidFill>
                <a:latin typeface="Open Sauce Bold Italics"/>
                <a:ea typeface="Open Sauce Bold Italics"/>
                <a:cs typeface="Open Sauce Bold Italics"/>
                <a:sym typeface="Open Sauce Bold Italics"/>
              </a:rPr>
              <a:t>SEMI-EXPENDABLE MACHINERY AND EQUIPMENT- OTHER MACHINERY AND EQUIPMENT (5021321099)</a:t>
            </a:r>
          </a:p>
        </p:txBody>
      </p:sp>
      <p:sp>
        <p:nvSpPr>
          <p:cNvPr id="5" name="Freeform 5"/>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8077200" y="2173430"/>
            <a:ext cx="9782885" cy="8463855"/>
          </a:xfrm>
          <a:prstGeom prst="rect">
            <a:avLst/>
          </a:prstGeom>
        </p:spPr>
        <p:txBody>
          <a:bodyPr wrap="square" lIns="0" tIns="0" rIns="0" bIns="0" rtlCol="0" anchor="t">
            <a:spAutoFit/>
          </a:bodyPr>
          <a:lstStyle/>
          <a:p>
            <a:pPr algn="just">
              <a:lnSpc>
                <a:spcPts val="3029"/>
              </a:lnSpc>
            </a:pPr>
            <a:r>
              <a:rPr lang="en-US" sz="2164" b="1" dirty="0">
                <a:solidFill>
                  <a:srgbClr val="001C72"/>
                </a:solidFill>
                <a:latin typeface="Open Sauce Bold"/>
                <a:ea typeface="Open Sauce Bold"/>
                <a:cs typeface="Open Sauce Bold"/>
                <a:sym typeface="Open Sauce Bold"/>
              </a:rPr>
              <a:t>□Photocopy of Check Issued (if applicable)</a:t>
            </a:r>
          </a:p>
          <a:p>
            <a:pPr algn="just">
              <a:lnSpc>
                <a:spcPts val="3029"/>
              </a:lnSpc>
            </a:pPr>
            <a:r>
              <a:rPr lang="en-US" sz="2164" b="1" dirty="0">
                <a:solidFill>
                  <a:srgbClr val="001C72"/>
                </a:solidFill>
                <a:latin typeface="Open Sauce Bold"/>
                <a:ea typeface="Open Sauce Bold"/>
                <a:cs typeface="Open Sauce Bold"/>
                <a:sym typeface="Open Sauce Bold"/>
              </a:rPr>
              <a:t>□Disbursement Voucher</a:t>
            </a:r>
          </a:p>
          <a:p>
            <a:pPr algn="just">
              <a:lnSpc>
                <a:spcPts val="3029"/>
              </a:lnSpc>
            </a:pPr>
            <a:r>
              <a:rPr lang="en-US" sz="2164" b="1" dirty="0">
                <a:solidFill>
                  <a:srgbClr val="001C72"/>
                </a:solidFill>
                <a:latin typeface="Open Sauce Bold"/>
                <a:ea typeface="Open Sauce Bold"/>
                <a:cs typeface="Open Sauce Bold"/>
                <a:sym typeface="Open Sauce Bold"/>
              </a:rPr>
              <a:t>□Payroll (if applicable)</a:t>
            </a:r>
          </a:p>
          <a:p>
            <a:pPr algn="just">
              <a:lnSpc>
                <a:spcPts val="3029"/>
              </a:lnSpc>
            </a:pPr>
            <a:r>
              <a:rPr lang="en-US" sz="2164" b="1" dirty="0">
                <a:solidFill>
                  <a:srgbClr val="001C72"/>
                </a:solidFill>
                <a:latin typeface="Open Sauce Bold"/>
                <a:ea typeface="Open Sauce Bold"/>
                <a:cs typeface="Open Sauce Bold"/>
                <a:sym typeface="Open Sauce Bold"/>
              </a:rPr>
              <a:t>□BIR Form 2307 (if applicable)</a:t>
            </a:r>
          </a:p>
          <a:p>
            <a:pPr algn="just">
              <a:lnSpc>
                <a:spcPts val="3029"/>
              </a:lnSpc>
            </a:pPr>
            <a:r>
              <a:rPr lang="en-US" sz="2164" b="1" dirty="0">
                <a:solidFill>
                  <a:srgbClr val="001C72"/>
                </a:solidFill>
                <a:latin typeface="Open Sauce Bold"/>
                <a:ea typeface="Open Sauce Bold"/>
                <a:cs typeface="Open Sauce Bold"/>
                <a:sym typeface="Open Sauce Bold"/>
              </a:rPr>
              <a:t>□Sales Invoice/Cash Invoice/Service Invoice or RER</a:t>
            </a:r>
          </a:p>
          <a:p>
            <a:pPr algn="just">
              <a:lnSpc>
                <a:spcPts val="3029"/>
              </a:lnSpc>
            </a:pPr>
            <a:r>
              <a:rPr lang="en-US" sz="2164" b="1" dirty="0">
                <a:solidFill>
                  <a:srgbClr val="001C72"/>
                </a:solidFill>
                <a:latin typeface="Open Sauce Bold"/>
                <a:ea typeface="Open Sauce Bold"/>
                <a:cs typeface="Open Sauce Bold"/>
                <a:sym typeface="Open Sauce Bold"/>
              </a:rPr>
              <a:t>(if school is hardship post for ICT Equipment)</a:t>
            </a:r>
          </a:p>
          <a:p>
            <a:pPr algn="just">
              <a:lnSpc>
                <a:spcPts val="3029"/>
              </a:lnSpc>
            </a:pPr>
            <a:r>
              <a:rPr lang="en-US" sz="2164" b="1" dirty="0">
                <a:solidFill>
                  <a:srgbClr val="001C72"/>
                </a:solidFill>
                <a:latin typeface="Open Sauce Bold"/>
                <a:ea typeface="Open Sauce Bold"/>
                <a:cs typeface="Open Sauce Bold"/>
                <a:sym typeface="Open Sauce Bold"/>
              </a:rPr>
              <a:t>□Equipment Diagnostic Report (for ICT Equipment)</a:t>
            </a:r>
          </a:p>
          <a:p>
            <a:pPr algn="just">
              <a:lnSpc>
                <a:spcPts val="3029"/>
              </a:lnSpc>
            </a:pPr>
            <a:r>
              <a:rPr lang="en-US" sz="2164" b="1" dirty="0">
                <a:solidFill>
                  <a:srgbClr val="001C72"/>
                </a:solidFill>
                <a:latin typeface="Open Sauce Bold"/>
                <a:ea typeface="Open Sauce Bold"/>
                <a:cs typeface="Open Sauce Bold"/>
                <a:sym typeface="Open Sauce Bold"/>
              </a:rPr>
              <a:t>□Job Order</a:t>
            </a:r>
          </a:p>
          <a:p>
            <a:pPr algn="just">
              <a:lnSpc>
                <a:spcPts val="3029"/>
              </a:lnSpc>
            </a:pPr>
            <a:r>
              <a:rPr lang="en-US" sz="2164" b="1" dirty="0">
                <a:solidFill>
                  <a:srgbClr val="001C72"/>
                </a:solidFill>
                <a:latin typeface="Open Sauce Bold"/>
                <a:ea typeface="Open Sauce Bold"/>
                <a:cs typeface="Open Sauce Bold"/>
                <a:sym typeface="Open Sauce Bold"/>
              </a:rPr>
              <a:t>□Inventory Custodian Slip/ Acknowledgement Receipt of Equipment (to verify that the equipment is property of the school)</a:t>
            </a:r>
          </a:p>
          <a:p>
            <a:pPr algn="just">
              <a:lnSpc>
                <a:spcPts val="3029"/>
              </a:lnSpc>
            </a:pPr>
            <a:r>
              <a:rPr lang="en-US" sz="2164" b="1" dirty="0">
                <a:solidFill>
                  <a:srgbClr val="001C72"/>
                </a:solidFill>
                <a:latin typeface="Open Sauce Bold"/>
                <a:ea typeface="Open Sauce Bold"/>
                <a:cs typeface="Open Sauce Bold"/>
                <a:sym typeface="Open Sauce Bold"/>
              </a:rPr>
              <a:t>□Program of Works (for repair of furniture &amp; fixtures)</a:t>
            </a:r>
          </a:p>
          <a:p>
            <a:pPr algn="just">
              <a:lnSpc>
                <a:spcPts val="3029"/>
              </a:lnSpc>
            </a:pPr>
            <a:r>
              <a:rPr lang="en-US" sz="2164" b="1" dirty="0">
                <a:solidFill>
                  <a:srgbClr val="001C72"/>
                </a:solidFill>
                <a:latin typeface="Open Sauce Bold"/>
                <a:ea typeface="Open Sauce Bold"/>
                <a:cs typeface="Open Sauce Bold"/>
                <a:sym typeface="Open Sauce Bold"/>
              </a:rPr>
              <a:t>□Acceptance of Finished Minor Repairs</a:t>
            </a:r>
          </a:p>
          <a:p>
            <a:pPr algn="just">
              <a:lnSpc>
                <a:spcPts val="3029"/>
              </a:lnSpc>
            </a:pPr>
            <a:r>
              <a:rPr lang="en-US" sz="2164" b="1" dirty="0">
                <a:solidFill>
                  <a:srgbClr val="001C72"/>
                </a:solidFill>
                <a:latin typeface="Open Sauce Bold"/>
                <a:ea typeface="Open Sauce Bold"/>
                <a:cs typeface="Open Sauce Bold"/>
                <a:sym typeface="Open Sauce Bold"/>
              </a:rPr>
              <a:t>(for repair of furniture &amp; fixtures)</a:t>
            </a:r>
          </a:p>
          <a:p>
            <a:pPr algn="just">
              <a:lnSpc>
                <a:spcPts val="3029"/>
              </a:lnSpc>
            </a:pPr>
            <a:r>
              <a:rPr lang="en-US" sz="2164" b="1" dirty="0">
                <a:solidFill>
                  <a:srgbClr val="001C72"/>
                </a:solidFill>
                <a:latin typeface="Open Sauce Bold"/>
                <a:ea typeface="Open Sauce Bold"/>
                <a:cs typeface="Open Sauce Bold"/>
                <a:sym typeface="Open Sauce Bold"/>
              </a:rPr>
              <a:t>□Pictures– Before (taken in the school)</a:t>
            </a:r>
          </a:p>
          <a:p>
            <a:pPr algn="just">
              <a:lnSpc>
                <a:spcPts val="3029"/>
              </a:lnSpc>
            </a:pPr>
            <a:r>
              <a:rPr lang="en-US" sz="2164" b="1" dirty="0">
                <a:solidFill>
                  <a:srgbClr val="001C72"/>
                </a:solidFill>
                <a:latin typeface="Open Sauce Bold"/>
                <a:ea typeface="Open Sauce Bold"/>
                <a:cs typeface="Open Sauce Bold"/>
                <a:sym typeface="Open Sauce Bold"/>
              </a:rPr>
              <a:t>(for repair of furniture &amp; fixtures)</a:t>
            </a:r>
          </a:p>
          <a:p>
            <a:pPr algn="just">
              <a:lnSpc>
                <a:spcPts val="3029"/>
              </a:lnSpc>
            </a:pPr>
            <a:r>
              <a:rPr lang="en-US" sz="2164" b="1" dirty="0">
                <a:solidFill>
                  <a:srgbClr val="001C72"/>
                </a:solidFill>
                <a:latin typeface="Open Sauce Bold"/>
                <a:ea typeface="Open Sauce Bold"/>
                <a:cs typeface="Open Sauce Bold"/>
                <a:sym typeface="Open Sauce Bold"/>
              </a:rPr>
              <a:t>□Pictures– During (taken in the school)</a:t>
            </a:r>
          </a:p>
          <a:p>
            <a:pPr algn="just">
              <a:lnSpc>
                <a:spcPts val="3029"/>
              </a:lnSpc>
            </a:pPr>
            <a:r>
              <a:rPr lang="en-US" sz="2164" b="1" dirty="0">
                <a:solidFill>
                  <a:srgbClr val="001C72"/>
                </a:solidFill>
                <a:latin typeface="Open Sauce Bold"/>
                <a:ea typeface="Open Sauce Bold"/>
                <a:cs typeface="Open Sauce Bold"/>
                <a:sym typeface="Open Sauce Bold"/>
              </a:rPr>
              <a:t>(for repair of furniture &amp;</a:t>
            </a:r>
          </a:p>
          <a:p>
            <a:pPr algn="just">
              <a:lnSpc>
                <a:spcPts val="3029"/>
              </a:lnSpc>
            </a:pPr>
            <a:r>
              <a:rPr lang="en-US" sz="2164" b="1" dirty="0">
                <a:solidFill>
                  <a:srgbClr val="001C72"/>
                </a:solidFill>
                <a:latin typeface="Open Sauce Bold"/>
                <a:ea typeface="Open Sauce Bold"/>
                <a:cs typeface="Open Sauce Bold"/>
                <a:sym typeface="Open Sauce Bold"/>
              </a:rPr>
              <a:t>fixtures)</a:t>
            </a:r>
          </a:p>
          <a:p>
            <a:pPr algn="just">
              <a:lnSpc>
                <a:spcPts val="3029"/>
              </a:lnSpc>
            </a:pPr>
            <a:r>
              <a:rPr lang="en-US" sz="2164" b="1" dirty="0">
                <a:solidFill>
                  <a:srgbClr val="001C72"/>
                </a:solidFill>
                <a:latin typeface="Open Sauce Bold"/>
                <a:ea typeface="Open Sauce Bold"/>
                <a:cs typeface="Open Sauce Bold"/>
                <a:sym typeface="Open Sauce Bold"/>
              </a:rPr>
              <a:t>□Pictures– After (taken in the school) (for repair of furniture &amp;</a:t>
            </a:r>
          </a:p>
          <a:p>
            <a:pPr algn="just">
              <a:lnSpc>
                <a:spcPts val="3029"/>
              </a:lnSpc>
            </a:pPr>
            <a:r>
              <a:rPr lang="en-US" sz="2164" b="1" dirty="0">
                <a:solidFill>
                  <a:srgbClr val="001C72"/>
                </a:solidFill>
                <a:latin typeface="Open Sauce Bold"/>
                <a:ea typeface="Open Sauce Bold"/>
                <a:cs typeface="Open Sauce Bold"/>
                <a:sym typeface="Open Sauce Bold"/>
              </a:rPr>
              <a:t>fixtures)</a:t>
            </a:r>
          </a:p>
          <a:p>
            <a:pPr algn="just">
              <a:lnSpc>
                <a:spcPts val="3029"/>
              </a:lnSpc>
            </a:pPr>
            <a:r>
              <a:rPr lang="en-US" sz="2164" b="1" dirty="0">
                <a:solidFill>
                  <a:srgbClr val="001C72"/>
                </a:solidFill>
                <a:latin typeface="Open Sauce Bold"/>
                <a:ea typeface="Open Sauce Bold"/>
                <a:cs typeface="Open Sauce Bold"/>
                <a:sym typeface="Open Sauce Bold"/>
              </a:rPr>
              <a:t>□Photocopy of Laborer’s Valid ID</a:t>
            </a:r>
          </a:p>
          <a:p>
            <a:pPr algn="just">
              <a:lnSpc>
                <a:spcPts val="3029"/>
              </a:lnSpc>
            </a:pPr>
            <a:endParaRPr lang="en-US" sz="2164" b="1" dirty="0">
              <a:solidFill>
                <a:srgbClr val="001C72"/>
              </a:solidFill>
              <a:latin typeface="Open Sauce Bold"/>
              <a:ea typeface="Open Sauce Bold"/>
              <a:cs typeface="Open Sauce Bold"/>
              <a:sym typeface="Open Sauce Bold"/>
            </a:endParaRPr>
          </a:p>
        </p:txBody>
      </p:sp>
      <p:grpSp>
        <p:nvGrpSpPr>
          <p:cNvPr id="8" name="Group 8"/>
          <p:cNvGrpSpPr/>
          <p:nvPr/>
        </p:nvGrpSpPr>
        <p:grpSpPr>
          <a:xfrm>
            <a:off x="16838704" y="168654"/>
            <a:ext cx="1198896" cy="11988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104775"/>
            <a:ext cx="7114859"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4" name="TextBox 4"/>
          <p:cNvSpPr txBox="1"/>
          <p:nvPr/>
        </p:nvSpPr>
        <p:spPr>
          <a:xfrm>
            <a:off x="118577" y="2268680"/>
            <a:ext cx="13560052" cy="2204499"/>
          </a:xfrm>
          <a:prstGeom prst="rect">
            <a:avLst/>
          </a:prstGeom>
        </p:spPr>
        <p:txBody>
          <a:bodyPr lIns="0" tIns="0" rIns="0" bIns="0" rtlCol="0" anchor="t">
            <a:spAutoFit/>
          </a:bodyPr>
          <a:lstStyle/>
          <a:p>
            <a:pPr algn="l">
              <a:lnSpc>
                <a:spcPts val="5707"/>
              </a:lnSpc>
            </a:pPr>
            <a:r>
              <a:rPr lang="en-US" sz="5651" b="1" i="1" spc="-254">
                <a:solidFill>
                  <a:srgbClr val="1F79A9"/>
                </a:solidFill>
                <a:latin typeface="Open Sauce Bold Italics"/>
                <a:ea typeface="Open Sauce Bold Italics"/>
                <a:cs typeface="Open Sauce Bold Italics"/>
                <a:sym typeface="Open Sauce Bold Italics"/>
              </a:rPr>
              <a:t>SEMI-EXPENDABLE OFFICE EQUIPMENT EXPENSES (5020321002)</a:t>
            </a:r>
          </a:p>
          <a:p>
            <a:pPr algn="l">
              <a:lnSpc>
                <a:spcPts val="5707"/>
              </a:lnSpc>
            </a:pPr>
            <a:endParaRPr lang="en-US" sz="5651" b="1" i="1" spc="-254">
              <a:solidFill>
                <a:srgbClr val="1F79A9"/>
              </a:solidFill>
              <a:latin typeface="Open Sauce Bold Italics"/>
              <a:ea typeface="Open Sauce Bold Italics"/>
              <a:cs typeface="Open Sauce Bold Italics"/>
              <a:sym typeface="Open Sauce Bold Italics"/>
            </a:endParaRPr>
          </a:p>
        </p:txBody>
      </p:sp>
      <p:sp>
        <p:nvSpPr>
          <p:cNvPr id="5" name="Freeform 5"/>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336510" y="3982225"/>
            <a:ext cx="17381180" cy="1889760"/>
          </a:xfrm>
          <a:prstGeom prst="rect">
            <a:avLst/>
          </a:prstGeom>
        </p:spPr>
        <p:txBody>
          <a:bodyPr lIns="0" tIns="0" rIns="0" bIns="0" rtlCol="0" anchor="t">
            <a:spAutoFit/>
          </a:bodyPr>
          <a:lstStyle/>
          <a:p>
            <a:pPr algn="just">
              <a:lnSpc>
                <a:spcPts val="5040"/>
              </a:lnSpc>
            </a:pPr>
            <a:r>
              <a:rPr lang="en-US" sz="3600" b="1">
                <a:solidFill>
                  <a:srgbClr val="001C72"/>
                </a:solidFill>
                <a:latin typeface="Open Sauce Bold"/>
                <a:ea typeface="Open Sauce Bold"/>
                <a:cs typeface="Open Sauce Bold"/>
                <a:sym typeface="Open Sauce Bold"/>
              </a:rPr>
              <a:t>This account is used to recognize the cost/fair value of purchased/acquired office equipment costing less than 50,000 for the use of government operations.</a:t>
            </a:r>
          </a:p>
        </p:txBody>
      </p:sp>
      <p:sp>
        <p:nvSpPr>
          <p:cNvPr id="8" name="TextBox 8"/>
          <p:cNvSpPr txBox="1"/>
          <p:nvPr/>
        </p:nvSpPr>
        <p:spPr>
          <a:xfrm>
            <a:off x="2716823" y="5805310"/>
            <a:ext cx="8690590" cy="4180841"/>
          </a:xfrm>
          <a:prstGeom prst="rect">
            <a:avLst/>
          </a:prstGeom>
        </p:spPr>
        <p:txBody>
          <a:bodyPr lIns="0" tIns="0" rIns="0" bIns="0" rtlCol="0" anchor="t">
            <a:spAutoFit/>
          </a:bodyPr>
          <a:lstStyle/>
          <a:p>
            <a:pPr marL="734051" lvl="1" indent="-367026" algn="just">
              <a:lnSpc>
                <a:spcPts val="4759"/>
              </a:lnSpc>
              <a:buFont typeface="Arial"/>
              <a:buChar char="•"/>
            </a:pPr>
            <a:r>
              <a:rPr lang="en-US" sz="3399" b="1">
                <a:solidFill>
                  <a:srgbClr val="001C72"/>
                </a:solidFill>
                <a:latin typeface="Open Sauce Bold"/>
                <a:ea typeface="Open Sauce Bold"/>
                <a:cs typeface="Open Sauce Bold"/>
                <a:sym typeface="Open Sauce Bold"/>
              </a:rPr>
              <a:t>stapler</a:t>
            </a:r>
          </a:p>
          <a:p>
            <a:pPr marL="734051" lvl="1" indent="-367026" algn="just">
              <a:lnSpc>
                <a:spcPts val="4759"/>
              </a:lnSpc>
              <a:buFont typeface="Arial"/>
              <a:buChar char="•"/>
            </a:pPr>
            <a:r>
              <a:rPr lang="en-US" sz="3399" b="1">
                <a:solidFill>
                  <a:srgbClr val="001C72"/>
                </a:solidFill>
                <a:latin typeface="Open Sauce Bold"/>
                <a:ea typeface="Open Sauce Bold"/>
                <a:cs typeface="Open Sauce Bold"/>
                <a:sym typeface="Open Sauce Bold"/>
              </a:rPr>
              <a:t>puncher</a:t>
            </a:r>
          </a:p>
          <a:p>
            <a:pPr marL="734051" lvl="1" indent="-367026" algn="just">
              <a:lnSpc>
                <a:spcPts val="4759"/>
              </a:lnSpc>
              <a:buFont typeface="Arial"/>
              <a:buChar char="•"/>
            </a:pPr>
            <a:r>
              <a:rPr lang="en-US" sz="3399" b="1">
                <a:solidFill>
                  <a:srgbClr val="001C72"/>
                </a:solidFill>
                <a:latin typeface="Open Sauce Bold"/>
                <a:ea typeface="Open Sauce Bold"/>
                <a:cs typeface="Open Sauce Bold"/>
                <a:sym typeface="Open Sauce Bold"/>
              </a:rPr>
              <a:t>calculator</a:t>
            </a:r>
          </a:p>
          <a:p>
            <a:pPr marL="734051" lvl="1" indent="-367026" algn="just">
              <a:lnSpc>
                <a:spcPts val="4759"/>
              </a:lnSpc>
              <a:buFont typeface="Arial"/>
              <a:buChar char="•"/>
            </a:pPr>
            <a:r>
              <a:rPr lang="en-US" sz="3399" b="1">
                <a:solidFill>
                  <a:srgbClr val="001C72"/>
                </a:solidFill>
                <a:latin typeface="Open Sauce Bold"/>
                <a:ea typeface="Open Sauce Bold"/>
                <a:cs typeface="Open Sauce Bold"/>
                <a:sym typeface="Open Sauce Bold"/>
              </a:rPr>
              <a:t>scissors</a:t>
            </a:r>
          </a:p>
          <a:p>
            <a:pPr marL="734051" lvl="1" indent="-367026" algn="just">
              <a:lnSpc>
                <a:spcPts val="4759"/>
              </a:lnSpc>
              <a:buFont typeface="Arial"/>
              <a:buChar char="•"/>
            </a:pPr>
            <a:r>
              <a:rPr lang="en-US" sz="3399" b="1">
                <a:solidFill>
                  <a:srgbClr val="001C72"/>
                </a:solidFill>
                <a:latin typeface="Open Sauce Bold"/>
                <a:ea typeface="Open Sauce Bold"/>
                <a:cs typeface="Open Sauce Bold"/>
                <a:sym typeface="Open Sauce Bold"/>
              </a:rPr>
              <a:t>hard drive, USB, blank cd</a:t>
            </a:r>
          </a:p>
          <a:p>
            <a:pPr marL="734051" lvl="1" indent="-367026" algn="just">
              <a:lnSpc>
                <a:spcPts val="4759"/>
              </a:lnSpc>
              <a:buFont typeface="Arial"/>
              <a:buChar char="•"/>
            </a:pPr>
            <a:r>
              <a:rPr lang="en-US" sz="3399" b="1">
                <a:solidFill>
                  <a:srgbClr val="001C72"/>
                </a:solidFill>
                <a:latin typeface="Open Sauce Bold"/>
                <a:ea typeface="Open Sauce Bold"/>
                <a:cs typeface="Open Sauce Bold"/>
                <a:sym typeface="Open Sauce Bold"/>
              </a:rPr>
              <a:t>staple wire remover</a:t>
            </a:r>
          </a:p>
          <a:p>
            <a:pPr marL="734051" lvl="1" indent="-367026" algn="just">
              <a:lnSpc>
                <a:spcPts val="4759"/>
              </a:lnSpc>
              <a:buFont typeface="Arial"/>
              <a:buChar char="•"/>
            </a:pPr>
            <a:r>
              <a:rPr lang="en-US" sz="3399" b="1">
                <a:solidFill>
                  <a:srgbClr val="001C72"/>
                </a:solidFill>
                <a:latin typeface="Open Sauce Bold"/>
                <a:ea typeface="Open Sauce Bold"/>
                <a:cs typeface="Open Sauce Bold"/>
                <a:sym typeface="Open Sauce Bold"/>
              </a:rPr>
              <a:t>DLP, projector screen</a:t>
            </a:r>
          </a:p>
        </p:txBody>
      </p:sp>
      <p:sp>
        <p:nvSpPr>
          <p:cNvPr id="9" name="TextBox 9"/>
          <p:cNvSpPr txBox="1"/>
          <p:nvPr/>
        </p:nvSpPr>
        <p:spPr>
          <a:xfrm>
            <a:off x="9597410" y="5988368"/>
            <a:ext cx="8690590" cy="4181362"/>
          </a:xfrm>
          <a:prstGeom prst="rect">
            <a:avLst/>
          </a:prstGeom>
        </p:spPr>
        <p:txBody>
          <a:bodyPr lIns="0" tIns="0" rIns="0" bIns="0" rtlCol="0" anchor="t">
            <a:spAutoFit/>
          </a:bodyPr>
          <a:lstStyle/>
          <a:p>
            <a:pPr marL="734051" lvl="1" indent="-367026" algn="just">
              <a:lnSpc>
                <a:spcPts val="4759"/>
              </a:lnSpc>
              <a:buFont typeface="Arial"/>
              <a:buChar char="•"/>
            </a:pPr>
            <a:r>
              <a:rPr lang="en-US" sz="3399" b="1">
                <a:solidFill>
                  <a:srgbClr val="001C72"/>
                </a:solidFill>
                <a:latin typeface="Open Sauce Bold"/>
                <a:ea typeface="Open Sauce Bold"/>
                <a:cs typeface="Open Sauce Bold"/>
                <a:sym typeface="Open Sauce Bold"/>
              </a:rPr>
              <a:t>ID laminator</a:t>
            </a:r>
          </a:p>
          <a:p>
            <a:pPr marL="734051" lvl="1" indent="-367026" algn="just">
              <a:lnSpc>
                <a:spcPts val="4759"/>
              </a:lnSpc>
              <a:buFont typeface="Arial"/>
              <a:buChar char="•"/>
            </a:pPr>
            <a:r>
              <a:rPr lang="en-US" sz="3399" b="1">
                <a:solidFill>
                  <a:srgbClr val="001C72"/>
                </a:solidFill>
                <a:latin typeface="Open Sauce Bold"/>
                <a:ea typeface="Open Sauce Bold"/>
                <a:cs typeface="Open Sauce Bold"/>
                <a:sym typeface="Open Sauce Bold"/>
              </a:rPr>
              <a:t>paper cutter</a:t>
            </a:r>
          </a:p>
          <a:p>
            <a:pPr marL="734051" lvl="1" indent="-367026" algn="just">
              <a:lnSpc>
                <a:spcPts val="4759"/>
              </a:lnSpc>
              <a:buFont typeface="Arial"/>
              <a:buChar char="•"/>
            </a:pPr>
            <a:r>
              <a:rPr lang="en-US" sz="3399" b="1">
                <a:solidFill>
                  <a:srgbClr val="001C72"/>
                </a:solidFill>
                <a:latin typeface="Open Sauce Bold"/>
                <a:ea typeface="Open Sauce Bold"/>
                <a:cs typeface="Open Sauce Bold"/>
                <a:sym typeface="Open Sauce Bold"/>
              </a:rPr>
              <a:t>biometrics</a:t>
            </a:r>
          </a:p>
          <a:p>
            <a:pPr marL="734051" lvl="1" indent="-367026" algn="just">
              <a:lnSpc>
                <a:spcPts val="4759"/>
              </a:lnSpc>
              <a:buFont typeface="Arial"/>
              <a:buChar char="•"/>
            </a:pPr>
            <a:r>
              <a:rPr lang="en-US" sz="3399" b="1">
                <a:solidFill>
                  <a:srgbClr val="001C72"/>
                </a:solidFill>
                <a:latin typeface="Open Sauce Bold"/>
                <a:ea typeface="Open Sauce Bold"/>
                <a:cs typeface="Open Sauce Bold"/>
                <a:sym typeface="Open Sauce Bold"/>
              </a:rPr>
              <a:t>steel cabinet </a:t>
            </a:r>
          </a:p>
          <a:p>
            <a:pPr marL="734051" lvl="1" indent="-367026" algn="just">
              <a:lnSpc>
                <a:spcPts val="4759"/>
              </a:lnSpc>
              <a:buFont typeface="Arial"/>
              <a:buChar char="•"/>
            </a:pPr>
            <a:r>
              <a:rPr lang="en-US" sz="3399" b="1">
                <a:solidFill>
                  <a:srgbClr val="001C72"/>
                </a:solidFill>
                <a:latin typeface="Open Sauce Bold"/>
                <a:ea typeface="Open Sauce Bold"/>
                <a:cs typeface="Open Sauce Bold"/>
                <a:sym typeface="Open Sauce Bold"/>
              </a:rPr>
              <a:t>drawer</a:t>
            </a:r>
          </a:p>
          <a:p>
            <a:pPr marL="734051" lvl="1" indent="-367026" algn="just">
              <a:lnSpc>
                <a:spcPts val="4759"/>
              </a:lnSpc>
              <a:buFont typeface="Arial"/>
              <a:buChar char="•"/>
            </a:pPr>
            <a:r>
              <a:rPr lang="en-US" sz="3399" b="1">
                <a:solidFill>
                  <a:srgbClr val="001C72"/>
                </a:solidFill>
                <a:latin typeface="Open Sauce Bold"/>
                <a:ea typeface="Open Sauce Bold"/>
                <a:cs typeface="Open Sauce Bold"/>
                <a:sym typeface="Open Sauce Bold"/>
              </a:rPr>
              <a:t>bell/buzzer</a:t>
            </a:r>
          </a:p>
          <a:p>
            <a:pPr marL="734051" lvl="1" indent="-367026" algn="just">
              <a:lnSpc>
                <a:spcPts val="4759"/>
              </a:lnSpc>
              <a:buFont typeface="Arial"/>
              <a:buChar char="•"/>
            </a:pPr>
            <a:r>
              <a:rPr lang="en-US" sz="3399" b="1">
                <a:solidFill>
                  <a:srgbClr val="001C72"/>
                </a:solidFill>
                <a:latin typeface="Open Sauce Bold"/>
                <a:ea typeface="Open Sauce Bold"/>
                <a:cs typeface="Open Sauce Bold"/>
                <a:sym typeface="Open Sauce Bold"/>
              </a:rPr>
              <a:t>monobloc table &amp; chairs</a:t>
            </a:r>
          </a:p>
        </p:txBody>
      </p:sp>
      <p:grpSp>
        <p:nvGrpSpPr>
          <p:cNvPr id="10" name="Group 10"/>
          <p:cNvGrpSpPr/>
          <p:nvPr/>
        </p:nvGrpSpPr>
        <p:grpSpPr>
          <a:xfrm>
            <a:off x="16838704" y="168654"/>
            <a:ext cx="1198896" cy="119889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485702"/>
            <a:ext cx="14085714" cy="1564005"/>
          </a:xfrm>
          <a:prstGeom prst="rect">
            <a:avLst/>
          </a:prstGeom>
        </p:spPr>
        <p:txBody>
          <a:bodyPr lIns="0" tIns="0" rIns="0" bIns="0" rtlCol="0" anchor="t">
            <a:spAutoFit/>
          </a:bodyPr>
          <a:lstStyle/>
          <a:p>
            <a:pPr algn="l">
              <a:lnSpc>
                <a:spcPts val="6060"/>
              </a:lnSpc>
            </a:pPr>
            <a:r>
              <a:rPr lang="en-US" sz="6000" b="1" i="1" spc="-270">
                <a:solidFill>
                  <a:srgbClr val="1F79A9"/>
                </a:solidFill>
                <a:latin typeface="Open Sauce Bold Italics"/>
                <a:ea typeface="Open Sauce Bold Italics"/>
                <a:cs typeface="Open Sauce Bold Italics"/>
                <a:sym typeface="Open Sauce Bold Italics"/>
              </a:rPr>
              <a:t>FIDELITY BOND PREMIUMS (502150200)</a:t>
            </a:r>
          </a:p>
        </p:txBody>
      </p:sp>
      <p:sp>
        <p:nvSpPr>
          <p:cNvPr id="4" name="Freeform 4"/>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2917357" y="5648325"/>
            <a:ext cx="12580154" cy="4148295"/>
          </a:xfrm>
          <a:custGeom>
            <a:avLst/>
            <a:gdLst/>
            <a:ahLst/>
            <a:cxnLst/>
            <a:rect l="l" t="t" r="r" b="b"/>
            <a:pathLst>
              <a:path w="12580154" h="4148295">
                <a:moveTo>
                  <a:pt x="0" y="0"/>
                </a:moveTo>
                <a:lnTo>
                  <a:pt x="12580154" y="0"/>
                </a:lnTo>
                <a:lnTo>
                  <a:pt x="12580154" y="4148295"/>
                </a:lnTo>
                <a:lnTo>
                  <a:pt x="0" y="4148295"/>
                </a:lnTo>
                <a:lnTo>
                  <a:pt x="0" y="0"/>
                </a:lnTo>
                <a:close/>
              </a:path>
            </a:pathLst>
          </a:custGeom>
          <a:blipFill>
            <a:blip r:embed="rId7"/>
            <a:stretch>
              <a:fillRect l="-87644" t="-233667" r="-59595" b="-88083"/>
            </a:stretch>
          </a:blipFill>
        </p:spPr>
      </p:sp>
      <p:sp>
        <p:nvSpPr>
          <p:cNvPr id="7" name="TextBox 7"/>
          <p:cNvSpPr txBox="1"/>
          <p:nvPr/>
        </p:nvSpPr>
        <p:spPr>
          <a:xfrm>
            <a:off x="468478" y="3988794"/>
            <a:ext cx="17351044" cy="1154706"/>
          </a:xfrm>
          <a:prstGeom prst="rect">
            <a:avLst/>
          </a:prstGeom>
        </p:spPr>
        <p:txBody>
          <a:bodyPr lIns="0" tIns="0" rIns="0" bIns="0" rtlCol="0" anchor="t">
            <a:spAutoFit/>
          </a:bodyPr>
          <a:lstStyle/>
          <a:p>
            <a:pPr algn="just">
              <a:lnSpc>
                <a:spcPts val="4600"/>
              </a:lnSpc>
            </a:pPr>
            <a:r>
              <a:rPr lang="en-US" sz="3286" b="1">
                <a:solidFill>
                  <a:srgbClr val="001C72"/>
                </a:solidFill>
                <a:latin typeface="Open Sauce Bold"/>
                <a:ea typeface="Open Sauce Bold"/>
                <a:cs typeface="Open Sauce Bold"/>
                <a:sym typeface="Open Sauce Bold"/>
              </a:rPr>
              <a:t>This account is used to recognize the amount of premiums paid by  the agency for the fidelity bonds of the accountable  officers. </a:t>
            </a:r>
          </a:p>
        </p:txBody>
      </p:sp>
      <p:sp>
        <p:nvSpPr>
          <p:cNvPr id="8" name="TextBox 8"/>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grpSp>
        <p:nvGrpSpPr>
          <p:cNvPr id="9" name="Group 9"/>
          <p:cNvGrpSpPr/>
          <p:nvPr/>
        </p:nvGrpSpPr>
        <p:grpSpPr>
          <a:xfrm>
            <a:off x="16838704" y="168654"/>
            <a:ext cx="1198896" cy="119889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p:spPr>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278205"/>
            <a:ext cx="14085714" cy="2326005"/>
          </a:xfrm>
          <a:prstGeom prst="rect">
            <a:avLst/>
          </a:prstGeom>
        </p:spPr>
        <p:txBody>
          <a:bodyPr lIns="0" tIns="0" rIns="0" bIns="0" rtlCol="0" anchor="t">
            <a:spAutoFit/>
          </a:bodyPr>
          <a:lstStyle/>
          <a:p>
            <a:pPr algn="l">
              <a:lnSpc>
                <a:spcPts val="6060"/>
              </a:lnSpc>
            </a:pPr>
            <a:r>
              <a:rPr lang="en-US" sz="6000" b="1" i="1" spc="-270">
                <a:solidFill>
                  <a:srgbClr val="1F79A9"/>
                </a:solidFill>
                <a:latin typeface="Open Sauce Bold Italics"/>
                <a:ea typeface="Open Sauce Bold Italics"/>
                <a:cs typeface="Open Sauce Bold Italics"/>
                <a:sym typeface="Open Sauce Bold Italics"/>
              </a:rPr>
              <a:t>PRINTING AND PUBLICATION EXPENSES (5029902000)</a:t>
            </a:r>
          </a:p>
          <a:p>
            <a:pPr algn="l">
              <a:lnSpc>
                <a:spcPts val="6060"/>
              </a:lnSpc>
            </a:pPr>
            <a:endParaRPr lang="en-US" sz="6000" b="1" i="1" spc="-270">
              <a:solidFill>
                <a:srgbClr val="1F79A9"/>
              </a:solidFill>
              <a:latin typeface="Open Sauce Bold Italics"/>
              <a:ea typeface="Open Sauce Bold Italics"/>
              <a:cs typeface="Open Sauce Bold Italics"/>
              <a:sym typeface="Open Sauce Bold Italics"/>
            </a:endParaRPr>
          </a:p>
        </p:txBody>
      </p:sp>
      <p:sp>
        <p:nvSpPr>
          <p:cNvPr id="4" name="Freeform 4"/>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6" name="Group 6"/>
          <p:cNvGrpSpPr/>
          <p:nvPr/>
        </p:nvGrpSpPr>
        <p:grpSpPr>
          <a:xfrm>
            <a:off x="16838704" y="168654"/>
            <a:ext cx="1198896" cy="119889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
        <p:nvSpPr>
          <p:cNvPr id="8" name="Freeform 8"/>
          <p:cNvSpPr/>
          <p:nvPr/>
        </p:nvSpPr>
        <p:spPr>
          <a:xfrm>
            <a:off x="3041809" y="5164560"/>
            <a:ext cx="12204382" cy="5138801"/>
          </a:xfrm>
          <a:custGeom>
            <a:avLst/>
            <a:gdLst/>
            <a:ahLst/>
            <a:cxnLst/>
            <a:rect l="l" t="t" r="r" b="b"/>
            <a:pathLst>
              <a:path w="12204382" h="5138801">
                <a:moveTo>
                  <a:pt x="0" y="0"/>
                </a:moveTo>
                <a:lnTo>
                  <a:pt x="12204382" y="0"/>
                </a:lnTo>
                <a:lnTo>
                  <a:pt x="12204382" y="5138800"/>
                </a:lnTo>
                <a:lnTo>
                  <a:pt x="0" y="5138800"/>
                </a:lnTo>
                <a:lnTo>
                  <a:pt x="0" y="0"/>
                </a:lnTo>
                <a:close/>
              </a:path>
            </a:pathLst>
          </a:custGeom>
          <a:blipFill>
            <a:blip r:embed="rId8"/>
            <a:stretch>
              <a:fillRect l="-14486" t="-218685" r="-212909" b="-118685"/>
            </a:stretch>
          </a:blipFill>
        </p:spPr>
      </p:sp>
      <p:sp>
        <p:nvSpPr>
          <p:cNvPr id="9" name="TextBox 9"/>
          <p:cNvSpPr txBox="1"/>
          <p:nvPr/>
        </p:nvSpPr>
        <p:spPr>
          <a:xfrm>
            <a:off x="468478" y="3988794"/>
            <a:ext cx="17351044" cy="1735693"/>
          </a:xfrm>
          <a:prstGeom prst="rect">
            <a:avLst/>
          </a:prstGeom>
        </p:spPr>
        <p:txBody>
          <a:bodyPr lIns="0" tIns="0" rIns="0" bIns="0" rtlCol="0" anchor="t">
            <a:spAutoFit/>
          </a:bodyPr>
          <a:lstStyle/>
          <a:p>
            <a:pPr algn="just">
              <a:lnSpc>
                <a:spcPts val="4600"/>
              </a:lnSpc>
            </a:pPr>
            <a:r>
              <a:rPr lang="en-US" sz="3286" b="1">
                <a:solidFill>
                  <a:srgbClr val="001C72"/>
                </a:solidFill>
                <a:latin typeface="Open Sauce Bold"/>
                <a:ea typeface="Open Sauce Bold"/>
                <a:cs typeface="Open Sauce Bold"/>
                <a:sym typeface="Open Sauce Bold"/>
              </a:rPr>
              <a:t>This account is used to recognize the costs of printing and binding of manuscripts/documents, forms, manuals, brochures, pamphlets and the like. </a:t>
            </a:r>
          </a:p>
          <a:p>
            <a:pPr algn="just">
              <a:lnSpc>
                <a:spcPts val="4600"/>
              </a:lnSpc>
            </a:pPr>
            <a:endParaRPr lang="en-US" sz="3286" b="1">
              <a:solidFill>
                <a:srgbClr val="001C72"/>
              </a:solidFill>
              <a:latin typeface="Open Sauce Bold"/>
              <a:ea typeface="Open Sauce Bold"/>
              <a:cs typeface="Open Sauce Bold"/>
              <a:sym typeface="Open Sauce Bold"/>
            </a:endParaRPr>
          </a:p>
        </p:txBody>
      </p:sp>
      <p:sp>
        <p:nvSpPr>
          <p:cNvPr id="10" name="TextBox 10"/>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130754"/>
            <a:ext cx="14085714" cy="2326005"/>
          </a:xfrm>
          <a:prstGeom prst="rect">
            <a:avLst/>
          </a:prstGeom>
        </p:spPr>
        <p:txBody>
          <a:bodyPr lIns="0" tIns="0" rIns="0" bIns="0" rtlCol="0" anchor="t">
            <a:spAutoFit/>
          </a:bodyPr>
          <a:lstStyle/>
          <a:p>
            <a:pPr algn="l">
              <a:lnSpc>
                <a:spcPts val="6060"/>
              </a:lnSpc>
            </a:pPr>
            <a:r>
              <a:rPr lang="en-US" sz="6000" b="1" i="1" spc="-270">
                <a:solidFill>
                  <a:srgbClr val="1F79A9"/>
                </a:solidFill>
                <a:latin typeface="Open Sauce Bold Italics"/>
                <a:ea typeface="Open Sauce Bold Italics"/>
                <a:cs typeface="Open Sauce Bold Italics"/>
                <a:sym typeface="Open Sauce Bold Italics"/>
              </a:rPr>
              <a:t>PRINTING AND PUBLICATION EXPENSES (5029902000)</a:t>
            </a:r>
          </a:p>
          <a:p>
            <a:pPr algn="l">
              <a:lnSpc>
                <a:spcPts val="6060"/>
              </a:lnSpc>
            </a:pPr>
            <a:endParaRPr lang="en-US" sz="6000" b="1" i="1" spc="-270">
              <a:solidFill>
                <a:srgbClr val="1F79A9"/>
              </a:solidFill>
              <a:latin typeface="Open Sauce Bold Italics"/>
              <a:ea typeface="Open Sauce Bold Italics"/>
              <a:cs typeface="Open Sauce Bold Italics"/>
              <a:sym typeface="Open Sauce Bold Italics"/>
            </a:endParaRPr>
          </a:p>
        </p:txBody>
      </p:sp>
      <p:sp>
        <p:nvSpPr>
          <p:cNvPr id="4" name="Freeform 4"/>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6" name="Group 6"/>
          <p:cNvGrpSpPr/>
          <p:nvPr/>
        </p:nvGrpSpPr>
        <p:grpSpPr>
          <a:xfrm>
            <a:off x="16838704" y="168654"/>
            <a:ext cx="1198896" cy="119889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
        <p:nvSpPr>
          <p:cNvPr id="8" name="Freeform 8"/>
          <p:cNvSpPr/>
          <p:nvPr/>
        </p:nvSpPr>
        <p:spPr>
          <a:xfrm>
            <a:off x="3190435" y="3640780"/>
            <a:ext cx="11907130" cy="6731945"/>
          </a:xfrm>
          <a:custGeom>
            <a:avLst/>
            <a:gdLst/>
            <a:ahLst/>
            <a:cxnLst/>
            <a:rect l="l" t="t" r="r" b="b"/>
            <a:pathLst>
              <a:path w="11907130" h="6731945">
                <a:moveTo>
                  <a:pt x="0" y="0"/>
                </a:moveTo>
                <a:lnTo>
                  <a:pt x="11907130" y="0"/>
                </a:lnTo>
                <a:lnTo>
                  <a:pt x="11907130" y="6731945"/>
                </a:lnTo>
                <a:lnTo>
                  <a:pt x="0" y="6731945"/>
                </a:lnTo>
                <a:lnTo>
                  <a:pt x="0" y="0"/>
                </a:lnTo>
                <a:close/>
              </a:path>
            </a:pathLst>
          </a:custGeom>
          <a:blipFill>
            <a:blip r:embed="rId8"/>
            <a:stretch>
              <a:fillRect l="-13780" t="-148953" r="-207217" b="-70414"/>
            </a:stretch>
          </a:blipFill>
        </p:spPr>
      </p:sp>
      <p:sp>
        <p:nvSpPr>
          <p:cNvPr id="9" name="TextBox 9"/>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500989"/>
            <a:ext cx="14085714" cy="1564005"/>
          </a:xfrm>
          <a:prstGeom prst="rect">
            <a:avLst/>
          </a:prstGeom>
        </p:spPr>
        <p:txBody>
          <a:bodyPr lIns="0" tIns="0" rIns="0" bIns="0" rtlCol="0" anchor="t">
            <a:spAutoFit/>
          </a:bodyPr>
          <a:lstStyle/>
          <a:p>
            <a:pPr algn="l">
              <a:lnSpc>
                <a:spcPts val="6060"/>
              </a:lnSpc>
            </a:pPr>
            <a:r>
              <a:rPr lang="en-US" sz="6000" b="1" i="1" spc="-270">
                <a:solidFill>
                  <a:srgbClr val="1F79A9"/>
                </a:solidFill>
                <a:latin typeface="Open Sauce Bold Italics"/>
                <a:ea typeface="Open Sauce Bold Italics"/>
                <a:cs typeface="Open Sauce Bold Italics"/>
                <a:sym typeface="Open Sauce Bold Italics"/>
              </a:rPr>
              <a:t>OTHER MOOE (5029999099)</a:t>
            </a:r>
          </a:p>
          <a:p>
            <a:pPr algn="l">
              <a:lnSpc>
                <a:spcPts val="6060"/>
              </a:lnSpc>
            </a:pPr>
            <a:endParaRPr lang="en-US" sz="6000" b="1" i="1" spc="-270">
              <a:solidFill>
                <a:srgbClr val="1F79A9"/>
              </a:solidFill>
              <a:latin typeface="Open Sauce Bold Italics"/>
              <a:ea typeface="Open Sauce Bold Italics"/>
              <a:cs typeface="Open Sauce Bold Italics"/>
              <a:sym typeface="Open Sauce Bold Italics"/>
            </a:endParaRPr>
          </a:p>
        </p:txBody>
      </p:sp>
      <p:sp>
        <p:nvSpPr>
          <p:cNvPr id="4" name="Freeform 4"/>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TextBox 6"/>
          <p:cNvSpPr txBox="1"/>
          <p:nvPr/>
        </p:nvSpPr>
        <p:spPr>
          <a:xfrm>
            <a:off x="468478" y="3988794"/>
            <a:ext cx="17351044" cy="5802608"/>
          </a:xfrm>
          <a:prstGeom prst="rect">
            <a:avLst/>
          </a:prstGeom>
        </p:spPr>
        <p:txBody>
          <a:bodyPr lIns="0" tIns="0" rIns="0" bIns="0" rtlCol="0" anchor="t">
            <a:spAutoFit/>
          </a:bodyPr>
          <a:lstStyle/>
          <a:p>
            <a:pPr algn="just">
              <a:lnSpc>
                <a:spcPts val="4600"/>
              </a:lnSpc>
            </a:pPr>
            <a:r>
              <a:rPr lang="en-US" sz="3286" b="1" u="sng">
                <a:solidFill>
                  <a:srgbClr val="001C72"/>
                </a:solidFill>
                <a:latin typeface="Open Sauce Bold"/>
                <a:ea typeface="Open Sauce Bold"/>
                <a:cs typeface="Open Sauce Bold"/>
                <a:sym typeface="Open Sauce Bold"/>
              </a:rPr>
              <a:t>PAYMENT OF MATERIALS</a:t>
            </a:r>
            <a:r>
              <a:rPr lang="en-US" sz="3286" b="1">
                <a:solidFill>
                  <a:srgbClr val="001C72"/>
                </a:solidFill>
                <a:latin typeface="Open Sauce Bold"/>
                <a:ea typeface="Open Sauce Bold"/>
                <a:cs typeface="Open Sauce Bold"/>
                <a:sym typeface="Open Sauce Bold"/>
              </a:rPr>
              <a:t> - FOR REPAIRS OF SCHOOL FACILITIES OUTSIDE OF SCHOOL BUILDINGS AND OTHER STRUCTURES</a:t>
            </a:r>
          </a:p>
          <a:p>
            <a:pPr algn="just">
              <a:lnSpc>
                <a:spcPts val="4600"/>
              </a:lnSpc>
            </a:pPr>
            <a:endParaRPr lang="en-US" sz="3286" b="1">
              <a:solidFill>
                <a:srgbClr val="001C72"/>
              </a:solidFill>
              <a:latin typeface="Open Sauce Bold"/>
              <a:ea typeface="Open Sauce Bold"/>
              <a:cs typeface="Open Sauce Bold"/>
              <a:sym typeface="Open Sauce Bold"/>
            </a:endParaRPr>
          </a:p>
          <a:p>
            <a:pPr algn="just">
              <a:lnSpc>
                <a:spcPts val="4600"/>
              </a:lnSpc>
            </a:pPr>
            <a:r>
              <a:rPr lang="en-US" sz="3286">
                <a:solidFill>
                  <a:srgbClr val="001C72"/>
                </a:solidFill>
                <a:latin typeface="Open Sauce"/>
                <a:ea typeface="Open Sauce"/>
                <a:cs typeface="Open Sauce"/>
                <a:sym typeface="Open Sauce"/>
              </a:rPr>
              <a:t>Repairs/Provision of: Stage, Flagpole, Makeshift Classroom, Makeshift Office of the School Head, Flower Boxes, Nursery, Path walk/Foot walk, Subject Park, School Signage, Water &amp; Sanitation Facilities, Landscaping, Storage Room, Kitchen, H.E or Feeding Room, Canteen, Fence, Gate, Shed, Canopy, Transparency Board and Bulletin Board</a:t>
            </a:r>
          </a:p>
          <a:p>
            <a:pPr algn="just">
              <a:lnSpc>
                <a:spcPts val="4600"/>
              </a:lnSpc>
            </a:pPr>
            <a:endParaRPr lang="en-US" sz="3286">
              <a:solidFill>
                <a:srgbClr val="001C72"/>
              </a:solidFill>
              <a:latin typeface="Open Sauce"/>
              <a:ea typeface="Open Sauce"/>
              <a:cs typeface="Open Sauce"/>
              <a:sym typeface="Open Sauce"/>
            </a:endParaRPr>
          </a:p>
          <a:p>
            <a:pPr algn="just">
              <a:lnSpc>
                <a:spcPts val="4600"/>
              </a:lnSpc>
            </a:pPr>
            <a:endParaRPr lang="en-US" sz="3286">
              <a:solidFill>
                <a:srgbClr val="001C72"/>
              </a:solidFill>
              <a:latin typeface="Open Sauce"/>
              <a:ea typeface="Open Sauce"/>
              <a:cs typeface="Open Sauce"/>
              <a:sym typeface="Open Sauce"/>
            </a:endParaRPr>
          </a:p>
        </p:txBody>
      </p:sp>
      <p:sp>
        <p:nvSpPr>
          <p:cNvPr id="7" name="TextBox 7"/>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grpSp>
        <p:nvGrpSpPr>
          <p:cNvPr id="8" name="Group 8"/>
          <p:cNvGrpSpPr/>
          <p:nvPr/>
        </p:nvGrpSpPr>
        <p:grpSpPr>
          <a:xfrm>
            <a:off x="16838704" y="168654"/>
            <a:ext cx="1198896" cy="11988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194840"/>
            <a:ext cx="14085714" cy="1564005"/>
          </a:xfrm>
          <a:prstGeom prst="rect">
            <a:avLst/>
          </a:prstGeom>
        </p:spPr>
        <p:txBody>
          <a:bodyPr lIns="0" tIns="0" rIns="0" bIns="0" rtlCol="0" anchor="t">
            <a:spAutoFit/>
          </a:bodyPr>
          <a:lstStyle/>
          <a:p>
            <a:pPr algn="l">
              <a:lnSpc>
                <a:spcPts val="6060"/>
              </a:lnSpc>
            </a:pPr>
            <a:r>
              <a:rPr lang="en-US" sz="6000" b="1" i="1" spc="-270">
                <a:solidFill>
                  <a:srgbClr val="1F79A9"/>
                </a:solidFill>
                <a:latin typeface="Open Sauce Bold Italics"/>
                <a:ea typeface="Open Sauce Bold Italics"/>
                <a:cs typeface="Open Sauce Bold Italics"/>
                <a:sym typeface="Open Sauce Bold Italics"/>
              </a:rPr>
              <a:t>OTHER MOOE (5029999099)</a:t>
            </a:r>
          </a:p>
          <a:p>
            <a:pPr algn="l">
              <a:lnSpc>
                <a:spcPts val="6060"/>
              </a:lnSpc>
            </a:pPr>
            <a:endParaRPr lang="en-US" sz="6000" b="1" i="1" spc="-270">
              <a:solidFill>
                <a:srgbClr val="1F79A9"/>
              </a:solidFill>
              <a:latin typeface="Open Sauce Bold Italics"/>
              <a:ea typeface="Open Sauce Bold Italics"/>
              <a:cs typeface="Open Sauce Bold Italics"/>
              <a:sym typeface="Open Sauce Bold Italics"/>
            </a:endParaRPr>
          </a:p>
        </p:txBody>
      </p:sp>
      <p:sp>
        <p:nvSpPr>
          <p:cNvPr id="4" name="Freeform 4"/>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6" name="Group 6"/>
          <p:cNvGrpSpPr/>
          <p:nvPr/>
        </p:nvGrpSpPr>
        <p:grpSpPr>
          <a:xfrm>
            <a:off x="16838704" y="168654"/>
            <a:ext cx="1198896" cy="119889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
        <p:nvSpPr>
          <p:cNvPr id="9" name="TextBox 9"/>
          <p:cNvSpPr txBox="1"/>
          <p:nvPr/>
        </p:nvSpPr>
        <p:spPr>
          <a:xfrm>
            <a:off x="151664" y="3300900"/>
            <a:ext cx="14325541" cy="928546"/>
          </a:xfrm>
          <a:prstGeom prst="rect">
            <a:avLst/>
          </a:prstGeom>
        </p:spPr>
        <p:txBody>
          <a:bodyPr lIns="0" tIns="0" rIns="0" bIns="0" rtlCol="0" anchor="t">
            <a:spAutoFit/>
          </a:bodyPr>
          <a:lstStyle/>
          <a:p>
            <a:pPr algn="just">
              <a:lnSpc>
                <a:spcPts val="3798"/>
              </a:lnSpc>
            </a:pPr>
            <a:r>
              <a:rPr lang="en-US" sz="2713" b="1" u="sng">
                <a:solidFill>
                  <a:srgbClr val="001C72"/>
                </a:solidFill>
                <a:latin typeface="Open Sauce Bold"/>
                <a:ea typeface="Open Sauce Bold"/>
                <a:cs typeface="Open Sauce Bold"/>
                <a:sym typeface="Open Sauce Bold"/>
              </a:rPr>
              <a:t>PAYMENT OF MATERIALS</a:t>
            </a:r>
            <a:r>
              <a:rPr lang="en-US" sz="2713" b="1">
                <a:solidFill>
                  <a:srgbClr val="001C72"/>
                </a:solidFill>
                <a:latin typeface="Open Sauce Bold"/>
                <a:ea typeface="Open Sauce Bold"/>
                <a:cs typeface="Open Sauce Bold"/>
                <a:sym typeface="Open Sauce Bold"/>
              </a:rPr>
              <a:t> - FOR REPAIRS OF SCHOOL FACILITIES OUTSIDE OF SCHOOL BUILDINGS AND OTHER STRUCTURE</a:t>
            </a:r>
          </a:p>
        </p:txBody>
      </p:sp>
      <p:sp>
        <p:nvSpPr>
          <p:cNvPr id="10" name="TextBox 10"/>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pic>
        <p:nvPicPr>
          <p:cNvPr id="11" name="Picture 10"/>
          <p:cNvPicPr>
            <a:picLocks noChangeAspect="1"/>
          </p:cNvPicPr>
          <p:nvPr/>
        </p:nvPicPr>
        <p:blipFill rotWithShape="1">
          <a:blip r:embed="rId8"/>
          <a:srcRect l="44864" t="36733" r="32881" b="36183"/>
          <a:stretch/>
        </p:blipFill>
        <p:spPr>
          <a:xfrm>
            <a:off x="457200" y="4470245"/>
            <a:ext cx="7795846" cy="5334000"/>
          </a:xfrm>
          <a:prstGeom prst="rect">
            <a:avLst/>
          </a:prstGeom>
        </p:spPr>
      </p:pic>
      <p:pic>
        <p:nvPicPr>
          <p:cNvPr id="12" name="Picture 11"/>
          <p:cNvPicPr>
            <a:picLocks noChangeAspect="1"/>
          </p:cNvPicPr>
          <p:nvPr/>
        </p:nvPicPr>
        <p:blipFill rotWithShape="1">
          <a:blip r:embed="rId9"/>
          <a:srcRect l="44729" t="39583" r="33016" b="25000"/>
          <a:stretch/>
        </p:blipFill>
        <p:spPr>
          <a:xfrm>
            <a:off x="8915399" y="4404603"/>
            <a:ext cx="7580151" cy="6251485"/>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500989"/>
            <a:ext cx="14085714" cy="1564005"/>
          </a:xfrm>
          <a:prstGeom prst="rect">
            <a:avLst/>
          </a:prstGeom>
        </p:spPr>
        <p:txBody>
          <a:bodyPr lIns="0" tIns="0" rIns="0" bIns="0" rtlCol="0" anchor="t">
            <a:spAutoFit/>
          </a:bodyPr>
          <a:lstStyle/>
          <a:p>
            <a:pPr algn="l">
              <a:lnSpc>
                <a:spcPts val="6060"/>
              </a:lnSpc>
            </a:pPr>
            <a:r>
              <a:rPr lang="en-US" sz="6000" b="1" i="1" spc="-270">
                <a:solidFill>
                  <a:srgbClr val="1F79A9"/>
                </a:solidFill>
                <a:latin typeface="Open Sauce Bold Italics"/>
                <a:ea typeface="Open Sauce Bold Italics"/>
                <a:cs typeface="Open Sauce Bold Italics"/>
                <a:sym typeface="Open Sauce Bold Italics"/>
              </a:rPr>
              <a:t>OTHER MOOE (5029999099)</a:t>
            </a:r>
          </a:p>
          <a:p>
            <a:pPr algn="l">
              <a:lnSpc>
                <a:spcPts val="6060"/>
              </a:lnSpc>
            </a:pPr>
            <a:endParaRPr lang="en-US" sz="6000" b="1" i="1" spc="-270">
              <a:solidFill>
                <a:srgbClr val="1F79A9"/>
              </a:solidFill>
              <a:latin typeface="Open Sauce Bold Italics"/>
              <a:ea typeface="Open Sauce Bold Italics"/>
              <a:cs typeface="Open Sauce Bold Italics"/>
              <a:sym typeface="Open Sauce Bold Italics"/>
            </a:endParaRPr>
          </a:p>
        </p:txBody>
      </p:sp>
      <p:sp>
        <p:nvSpPr>
          <p:cNvPr id="4" name="Freeform 4"/>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TextBox 6"/>
          <p:cNvSpPr txBox="1"/>
          <p:nvPr/>
        </p:nvSpPr>
        <p:spPr>
          <a:xfrm>
            <a:off x="468478" y="3988794"/>
            <a:ext cx="17351044" cy="5802608"/>
          </a:xfrm>
          <a:prstGeom prst="rect">
            <a:avLst/>
          </a:prstGeom>
        </p:spPr>
        <p:txBody>
          <a:bodyPr lIns="0" tIns="0" rIns="0" bIns="0" rtlCol="0" anchor="t">
            <a:spAutoFit/>
          </a:bodyPr>
          <a:lstStyle/>
          <a:p>
            <a:pPr algn="just">
              <a:lnSpc>
                <a:spcPts val="4600"/>
              </a:lnSpc>
            </a:pPr>
            <a:r>
              <a:rPr lang="en-US" sz="3286" b="1" u="sng">
                <a:solidFill>
                  <a:srgbClr val="001C72"/>
                </a:solidFill>
                <a:latin typeface="Open Sauce Bold"/>
                <a:ea typeface="Open Sauce Bold"/>
                <a:cs typeface="Open Sauce Bold"/>
                <a:sym typeface="Open Sauce Bold"/>
              </a:rPr>
              <a:t>PAYMENT OF LABOR COST</a:t>
            </a:r>
            <a:r>
              <a:rPr lang="en-US" sz="3286" b="1">
                <a:solidFill>
                  <a:srgbClr val="001C72"/>
                </a:solidFill>
                <a:latin typeface="Open Sauce Bold"/>
                <a:ea typeface="Open Sauce Bold"/>
                <a:cs typeface="Open Sauce Bold"/>
                <a:sym typeface="Open Sauce Bold"/>
              </a:rPr>
              <a:t> – FOR REPAIRS OF SCHOOL FACILITIES OUTSIDE OF SCHOOL BUILDINGS AND OTHER STRUCTURES</a:t>
            </a:r>
          </a:p>
          <a:p>
            <a:pPr algn="just">
              <a:lnSpc>
                <a:spcPts val="4600"/>
              </a:lnSpc>
            </a:pPr>
            <a:endParaRPr lang="en-US" sz="3286" b="1">
              <a:solidFill>
                <a:srgbClr val="001C72"/>
              </a:solidFill>
              <a:latin typeface="Open Sauce Bold"/>
              <a:ea typeface="Open Sauce Bold"/>
              <a:cs typeface="Open Sauce Bold"/>
              <a:sym typeface="Open Sauce Bold"/>
            </a:endParaRPr>
          </a:p>
          <a:p>
            <a:pPr algn="just">
              <a:lnSpc>
                <a:spcPts val="4600"/>
              </a:lnSpc>
            </a:pPr>
            <a:r>
              <a:rPr lang="en-US" sz="3286">
                <a:solidFill>
                  <a:srgbClr val="001C72"/>
                </a:solidFill>
                <a:latin typeface="Open Sauce"/>
                <a:ea typeface="Open Sauce"/>
                <a:cs typeface="Open Sauce"/>
                <a:sym typeface="Open Sauce"/>
              </a:rPr>
              <a:t>Repairs/Provision of: Stage, Flagpole, Makeshift Classroom, Makeshift Office of the School Head, Flower Boxes, Nursery, Path walk/Foot walk, Subject Park, School Signage, Water &amp; Sanitation Facilities, Landscaping, Storage Room, Kitchen, H.E or Feeding Room, Canteen, Fence, Gate, Shed, Canopy, Transparency Board and Bulletin Board</a:t>
            </a:r>
          </a:p>
          <a:p>
            <a:pPr algn="just">
              <a:lnSpc>
                <a:spcPts val="4600"/>
              </a:lnSpc>
            </a:pPr>
            <a:endParaRPr lang="en-US" sz="3286">
              <a:solidFill>
                <a:srgbClr val="001C72"/>
              </a:solidFill>
              <a:latin typeface="Open Sauce"/>
              <a:ea typeface="Open Sauce"/>
              <a:cs typeface="Open Sauce"/>
              <a:sym typeface="Open Sauce"/>
            </a:endParaRPr>
          </a:p>
          <a:p>
            <a:pPr algn="just">
              <a:lnSpc>
                <a:spcPts val="4600"/>
              </a:lnSpc>
            </a:pPr>
            <a:endParaRPr lang="en-US" sz="3286">
              <a:solidFill>
                <a:srgbClr val="001C72"/>
              </a:solidFill>
              <a:latin typeface="Open Sauce"/>
              <a:ea typeface="Open Sauce"/>
              <a:cs typeface="Open Sauce"/>
              <a:sym typeface="Open Sauce"/>
            </a:endParaRPr>
          </a:p>
        </p:txBody>
      </p:sp>
      <p:sp>
        <p:nvSpPr>
          <p:cNvPr id="7" name="TextBox 7"/>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grpSp>
        <p:nvGrpSpPr>
          <p:cNvPr id="8" name="Group 8"/>
          <p:cNvGrpSpPr/>
          <p:nvPr/>
        </p:nvGrpSpPr>
        <p:grpSpPr>
          <a:xfrm>
            <a:off x="16838704" y="168654"/>
            <a:ext cx="1198896" cy="11988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51664" y="2194840"/>
            <a:ext cx="14085714" cy="1564005"/>
          </a:xfrm>
          <a:prstGeom prst="rect">
            <a:avLst/>
          </a:prstGeom>
        </p:spPr>
        <p:txBody>
          <a:bodyPr lIns="0" tIns="0" rIns="0" bIns="0" rtlCol="0" anchor="t">
            <a:spAutoFit/>
          </a:bodyPr>
          <a:lstStyle/>
          <a:p>
            <a:pPr algn="l">
              <a:lnSpc>
                <a:spcPts val="6060"/>
              </a:lnSpc>
            </a:pPr>
            <a:r>
              <a:rPr lang="en-US" sz="6000" b="1" i="1" spc="-270">
                <a:solidFill>
                  <a:srgbClr val="1F79A9"/>
                </a:solidFill>
                <a:latin typeface="Open Sauce Bold Italics"/>
                <a:ea typeface="Open Sauce Bold Italics"/>
                <a:cs typeface="Open Sauce Bold Italics"/>
                <a:sym typeface="Open Sauce Bold Italics"/>
              </a:rPr>
              <a:t>OTHER MOOE (5029999099)</a:t>
            </a:r>
          </a:p>
          <a:p>
            <a:pPr algn="l">
              <a:lnSpc>
                <a:spcPts val="6060"/>
              </a:lnSpc>
            </a:pPr>
            <a:endParaRPr lang="en-US" sz="6000" b="1" i="1" spc="-270">
              <a:solidFill>
                <a:srgbClr val="1F79A9"/>
              </a:solidFill>
              <a:latin typeface="Open Sauce Bold Italics"/>
              <a:ea typeface="Open Sauce Bold Italics"/>
              <a:cs typeface="Open Sauce Bold Italics"/>
              <a:sym typeface="Open Sauce Bold Italics"/>
            </a:endParaRPr>
          </a:p>
        </p:txBody>
      </p:sp>
      <p:sp>
        <p:nvSpPr>
          <p:cNvPr id="4" name="Freeform 4"/>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TextBox 6"/>
          <p:cNvSpPr txBox="1"/>
          <p:nvPr/>
        </p:nvSpPr>
        <p:spPr>
          <a:xfrm>
            <a:off x="151664" y="3300900"/>
            <a:ext cx="14325541" cy="1397935"/>
          </a:xfrm>
          <a:prstGeom prst="rect">
            <a:avLst/>
          </a:prstGeom>
        </p:spPr>
        <p:txBody>
          <a:bodyPr lIns="0" tIns="0" rIns="0" bIns="0" rtlCol="0" anchor="t">
            <a:spAutoFit/>
          </a:bodyPr>
          <a:lstStyle/>
          <a:p>
            <a:pPr algn="just">
              <a:lnSpc>
                <a:spcPts val="3798"/>
              </a:lnSpc>
            </a:pPr>
            <a:r>
              <a:rPr lang="en-US" sz="2713" b="1" u="sng">
                <a:solidFill>
                  <a:srgbClr val="001C72"/>
                </a:solidFill>
                <a:latin typeface="Open Sauce Bold"/>
                <a:ea typeface="Open Sauce Bold"/>
                <a:cs typeface="Open Sauce Bold"/>
                <a:sym typeface="Open Sauce Bold"/>
              </a:rPr>
              <a:t>PAYMENT OF LABOR COST</a:t>
            </a:r>
            <a:r>
              <a:rPr lang="en-US" sz="2713" b="1">
                <a:solidFill>
                  <a:srgbClr val="001C72"/>
                </a:solidFill>
                <a:latin typeface="Open Sauce Bold"/>
                <a:ea typeface="Open Sauce Bold"/>
                <a:cs typeface="Open Sauce Bold"/>
                <a:sym typeface="Open Sauce Bold"/>
              </a:rPr>
              <a:t> – FOR REPAIRS OF SCHOOL FACILITIES OUTSIDE OF SCHOOL BUILDINGS AND OTHER STRUCTURES</a:t>
            </a:r>
          </a:p>
          <a:p>
            <a:pPr algn="just">
              <a:lnSpc>
                <a:spcPts val="3798"/>
              </a:lnSpc>
            </a:pPr>
            <a:endParaRPr lang="en-US" sz="2713" b="1">
              <a:solidFill>
                <a:srgbClr val="001C72"/>
              </a:solidFill>
              <a:latin typeface="Open Sauce Bold"/>
              <a:ea typeface="Open Sauce Bold"/>
              <a:cs typeface="Open Sauce Bold"/>
              <a:sym typeface="Open Sauce Bold"/>
            </a:endParaRPr>
          </a:p>
        </p:txBody>
      </p:sp>
      <p:sp>
        <p:nvSpPr>
          <p:cNvPr id="7" name="TextBox 7"/>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8" name="TextBox 8"/>
          <p:cNvSpPr txBox="1"/>
          <p:nvPr/>
        </p:nvSpPr>
        <p:spPr>
          <a:xfrm>
            <a:off x="4581072" y="4641685"/>
            <a:ext cx="9437530" cy="5996688"/>
          </a:xfrm>
          <a:prstGeom prst="rect">
            <a:avLst/>
          </a:prstGeom>
        </p:spPr>
        <p:txBody>
          <a:bodyPr lIns="0" tIns="0" rIns="0" bIns="0" rtlCol="0" anchor="t">
            <a:spAutoFit/>
          </a:bodyPr>
          <a:lstStyle/>
          <a:p>
            <a:pPr algn="just">
              <a:lnSpc>
                <a:spcPts val="4364"/>
              </a:lnSpc>
            </a:pPr>
            <a:r>
              <a:rPr lang="en-US" sz="3117" b="1">
                <a:solidFill>
                  <a:srgbClr val="001C72"/>
                </a:solidFill>
                <a:latin typeface="Open Sauce Bold"/>
                <a:ea typeface="Open Sauce Bold"/>
                <a:cs typeface="Open Sauce Bold"/>
                <a:sym typeface="Open Sauce Bold"/>
              </a:rPr>
              <a:t>□Photocopy of Check Issued</a:t>
            </a:r>
          </a:p>
          <a:p>
            <a:pPr algn="just">
              <a:lnSpc>
                <a:spcPts val="4364"/>
              </a:lnSpc>
            </a:pPr>
            <a:r>
              <a:rPr lang="en-US" sz="3117" b="1">
                <a:solidFill>
                  <a:srgbClr val="001C72"/>
                </a:solidFill>
                <a:latin typeface="Open Sauce Bold"/>
                <a:ea typeface="Open Sauce Bold"/>
                <a:cs typeface="Open Sauce Bold"/>
                <a:sym typeface="Open Sauce Bold"/>
              </a:rPr>
              <a:t>□Disbursement Voucher</a:t>
            </a:r>
          </a:p>
          <a:p>
            <a:pPr algn="just">
              <a:lnSpc>
                <a:spcPts val="4364"/>
              </a:lnSpc>
            </a:pPr>
            <a:r>
              <a:rPr lang="en-US" sz="3117" b="1">
                <a:solidFill>
                  <a:srgbClr val="001C72"/>
                </a:solidFill>
                <a:latin typeface="Open Sauce Bold"/>
                <a:ea typeface="Open Sauce Bold"/>
                <a:cs typeface="Open Sauce Bold"/>
                <a:sym typeface="Open Sauce Bold"/>
              </a:rPr>
              <a:t>□Payroll</a:t>
            </a:r>
          </a:p>
          <a:p>
            <a:pPr algn="just">
              <a:lnSpc>
                <a:spcPts val="4364"/>
              </a:lnSpc>
            </a:pPr>
            <a:r>
              <a:rPr lang="en-US" sz="3117" b="1">
                <a:solidFill>
                  <a:srgbClr val="001C72"/>
                </a:solidFill>
                <a:latin typeface="Open Sauce Bold"/>
                <a:ea typeface="Open Sauce Bold"/>
                <a:cs typeface="Open Sauce Bold"/>
                <a:sym typeface="Open Sauce Bold"/>
              </a:rPr>
              <a:t>□Job Order</a:t>
            </a:r>
          </a:p>
          <a:p>
            <a:pPr algn="just">
              <a:lnSpc>
                <a:spcPts val="4364"/>
              </a:lnSpc>
            </a:pPr>
            <a:r>
              <a:rPr lang="en-US" sz="3117" b="1">
                <a:solidFill>
                  <a:srgbClr val="001C72"/>
                </a:solidFill>
                <a:latin typeface="Open Sauce Bold"/>
                <a:ea typeface="Open Sauce Bold"/>
                <a:cs typeface="Open Sauce Bold"/>
                <a:sym typeface="Open Sauce Bold"/>
              </a:rPr>
              <a:t>□Program of Works</a:t>
            </a:r>
          </a:p>
          <a:p>
            <a:pPr algn="just">
              <a:lnSpc>
                <a:spcPts val="4364"/>
              </a:lnSpc>
            </a:pPr>
            <a:r>
              <a:rPr lang="en-US" sz="3117" b="1">
                <a:solidFill>
                  <a:srgbClr val="001C72"/>
                </a:solidFill>
                <a:latin typeface="Open Sauce Bold"/>
                <a:ea typeface="Open Sauce Bold"/>
                <a:cs typeface="Open Sauce Bold"/>
                <a:sym typeface="Open Sauce Bold"/>
              </a:rPr>
              <a:t>□Acceptance of Finished Minor Repairs</a:t>
            </a:r>
          </a:p>
          <a:p>
            <a:pPr algn="just">
              <a:lnSpc>
                <a:spcPts val="4364"/>
              </a:lnSpc>
            </a:pPr>
            <a:r>
              <a:rPr lang="en-US" sz="3117" b="1">
                <a:solidFill>
                  <a:srgbClr val="001C72"/>
                </a:solidFill>
                <a:latin typeface="Open Sauce Bold"/>
                <a:ea typeface="Open Sauce Bold"/>
                <a:cs typeface="Open Sauce Bold"/>
                <a:sym typeface="Open Sauce Bold"/>
              </a:rPr>
              <a:t>□Colored Pictures – Before(same angle)</a:t>
            </a:r>
          </a:p>
          <a:p>
            <a:pPr algn="just">
              <a:lnSpc>
                <a:spcPts val="4364"/>
              </a:lnSpc>
            </a:pPr>
            <a:r>
              <a:rPr lang="en-US" sz="3117" b="1">
                <a:solidFill>
                  <a:srgbClr val="001C72"/>
                </a:solidFill>
                <a:latin typeface="Open Sauce Bold"/>
                <a:ea typeface="Open Sauce Bold"/>
                <a:cs typeface="Open Sauce Bold"/>
                <a:sym typeface="Open Sauce Bold"/>
              </a:rPr>
              <a:t>□Colored Pictures – During(same angle)</a:t>
            </a:r>
          </a:p>
          <a:p>
            <a:pPr algn="just">
              <a:lnSpc>
                <a:spcPts val="4364"/>
              </a:lnSpc>
            </a:pPr>
            <a:r>
              <a:rPr lang="en-US" sz="3117" b="1">
                <a:solidFill>
                  <a:srgbClr val="001C72"/>
                </a:solidFill>
                <a:latin typeface="Open Sauce Bold"/>
                <a:ea typeface="Open Sauce Bold"/>
                <a:cs typeface="Open Sauce Bold"/>
                <a:sym typeface="Open Sauce Bold"/>
              </a:rPr>
              <a:t>□Colored Pictures – After (same angle)</a:t>
            </a:r>
          </a:p>
          <a:p>
            <a:pPr algn="just">
              <a:lnSpc>
                <a:spcPts val="4364"/>
              </a:lnSpc>
            </a:pPr>
            <a:r>
              <a:rPr lang="en-US" sz="3117" b="1">
                <a:solidFill>
                  <a:srgbClr val="001C72"/>
                </a:solidFill>
                <a:latin typeface="Open Sauce Bold"/>
                <a:ea typeface="Open Sauce Bold"/>
                <a:cs typeface="Open Sauce Bold"/>
                <a:sym typeface="Open Sauce Bold"/>
              </a:rPr>
              <a:t>□Photocopy of Laborer’s ID</a:t>
            </a:r>
          </a:p>
          <a:p>
            <a:pPr algn="just">
              <a:lnSpc>
                <a:spcPts val="4364"/>
              </a:lnSpc>
            </a:pPr>
            <a:endParaRPr lang="en-US" sz="3117" b="1">
              <a:solidFill>
                <a:srgbClr val="001C72"/>
              </a:solidFill>
              <a:latin typeface="Open Sauce Bold"/>
              <a:ea typeface="Open Sauce Bold"/>
              <a:cs typeface="Open Sauce Bold"/>
              <a:sym typeface="Open Sauce Bold"/>
            </a:endParaRPr>
          </a:p>
        </p:txBody>
      </p:sp>
      <p:grpSp>
        <p:nvGrpSpPr>
          <p:cNvPr id="9" name="Group 9"/>
          <p:cNvGrpSpPr/>
          <p:nvPr/>
        </p:nvGrpSpPr>
        <p:grpSpPr>
          <a:xfrm>
            <a:off x="16838704" y="168654"/>
            <a:ext cx="1198896" cy="119889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302302"/>
            <a:ext cx="12110803" cy="1339556"/>
          </a:xfrm>
          <a:prstGeom prst="rect">
            <a:avLst/>
          </a:prstGeom>
        </p:spPr>
        <p:txBody>
          <a:bodyPr lIns="0" tIns="0" rIns="0" bIns="0" rtlCol="0" anchor="t">
            <a:spAutoFit/>
          </a:bodyPr>
          <a:lstStyle/>
          <a:p>
            <a:pPr algn="l">
              <a:lnSpc>
                <a:spcPts val="5210"/>
              </a:lnSpc>
            </a:pPr>
            <a:r>
              <a:rPr lang="en-US" sz="5158" b="1" i="1" spc="-232">
                <a:solidFill>
                  <a:srgbClr val="1F79A9"/>
                </a:solidFill>
                <a:latin typeface="Open Sauce Bold Italics"/>
                <a:ea typeface="Open Sauce Bold Italics"/>
                <a:cs typeface="Open Sauce Bold Italics"/>
                <a:sym typeface="Open Sauce Bold Italics"/>
              </a:rPr>
              <a:t>OTHER MOOE (5029999099)</a:t>
            </a:r>
          </a:p>
          <a:p>
            <a:pPr algn="l">
              <a:lnSpc>
                <a:spcPts val="5210"/>
              </a:lnSpc>
            </a:pPr>
            <a:endParaRPr lang="en-US" sz="5158" b="1" i="1" spc="-232">
              <a:solidFill>
                <a:srgbClr val="1F79A9"/>
              </a:solidFill>
              <a:latin typeface="Open Sauce Bold Italics"/>
              <a:ea typeface="Open Sauce Bold Italics"/>
              <a:cs typeface="Open Sauce Bold Italics"/>
              <a:sym typeface="Open Sauce Bold Italics"/>
            </a:endParaRPr>
          </a:p>
        </p:txBody>
      </p:sp>
      <p:sp>
        <p:nvSpPr>
          <p:cNvPr id="4" name="Freeform 4"/>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TextBox 6"/>
          <p:cNvSpPr txBox="1"/>
          <p:nvPr/>
        </p:nvSpPr>
        <p:spPr>
          <a:xfrm>
            <a:off x="582527" y="3029442"/>
            <a:ext cx="16676773" cy="2600325"/>
          </a:xfrm>
          <a:prstGeom prst="rect">
            <a:avLst/>
          </a:prstGeom>
        </p:spPr>
        <p:txBody>
          <a:bodyPr lIns="0" tIns="0" rIns="0" bIns="0" rtlCol="0" anchor="t">
            <a:spAutoFit/>
          </a:bodyPr>
          <a:lstStyle/>
          <a:p>
            <a:pPr algn="just">
              <a:lnSpc>
                <a:spcPts val="4199"/>
              </a:lnSpc>
            </a:pPr>
            <a:r>
              <a:rPr lang="en-US" sz="2999" b="1">
                <a:solidFill>
                  <a:srgbClr val="001C72"/>
                </a:solidFill>
                <a:latin typeface="Open Sauce Bold"/>
                <a:ea typeface="Open Sauce Bold"/>
                <a:cs typeface="Open Sauce Bold"/>
                <a:sym typeface="Open Sauce Bold"/>
              </a:rPr>
              <a:t>PAKYAW (PACKAGE-MATERIALS &amp; LABOR) - FOR REPAIRS OF SCHOOL FACILITIES OUTSIDE OF SCHOOL BUILDINGS AND OTHER STRUCTURES.</a:t>
            </a:r>
          </a:p>
          <a:p>
            <a:pPr marL="647697" lvl="1" indent="-323848" algn="just">
              <a:lnSpc>
                <a:spcPts val="4199"/>
              </a:lnSpc>
              <a:buFont typeface="Arial"/>
              <a:buChar char="•"/>
            </a:pPr>
            <a:r>
              <a:rPr lang="en-US" sz="2999">
                <a:solidFill>
                  <a:srgbClr val="001C72"/>
                </a:solidFill>
                <a:latin typeface="Open Sauce"/>
                <a:ea typeface="Open Sauce"/>
                <a:cs typeface="Open Sauce"/>
                <a:sym typeface="Open Sauce"/>
              </a:rPr>
              <a:t>REPAIR/PROVISION OF CONCRETE FENCE/GATE AND CONCRETE TRASH CAN FOR WASTE SEGREGATION AND OTHER STEEL WORKS OUTSIDE THE SCHOOL BUILDING.</a:t>
            </a:r>
          </a:p>
          <a:p>
            <a:pPr algn="just">
              <a:lnSpc>
                <a:spcPts val="4199"/>
              </a:lnSpc>
            </a:pPr>
            <a:endParaRPr lang="en-US" sz="2999">
              <a:solidFill>
                <a:srgbClr val="001C72"/>
              </a:solidFill>
              <a:latin typeface="Open Sauce"/>
              <a:ea typeface="Open Sauce"/>
              <a:cs typeface="Open Sauce"/>
              <a:sym typeface="Open Sauce"/>
            </a:endParaRPr>
          </a:p>
        </p:txBody>
      </p:sp>
      <p:sp>
        <p:nvSpPr>
          <p:cNvPr id="7" name="TextBox 7"/>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8" name="TextBox 8"/>
          <p:cNvSpPr txBox="1"/>
          <p:nvPr/>
        </p:nvSpPr>
        <p:spPr>
          <a:xfrm>
            <a:off x="118577" y="6042767"/>
            <a:ext cx="12940211" cy="2370337"/>
          </a:xfrm>
          <a:prstGeom prst="rect">
            <a:avLst/>
          </a:prstGeom>
        </p:spPr>
        <p:txBody>
          <a:bodyPr lIns="0" tIns="0" rIns="0" bIns="0" rtlCol="0" anchor="t">
            <a:spAutoFit/>
          </a:bodyPr>
          <a:lstStyle/>
          <a:p>
            <a:pPr algn="l">
              <a:lnSpc>
                <a:spcPts val="4661"/>
              </a:lnSpc>
            </a:pPr>
            <a:r>
              <a:rPr lang="en-US" sz="4615" b="1" i="1" spc="-207">
                <a:solidFill>
                  <a:srgbClr val="1F79A9"/>
                </a:solidFill>
                <a:latin typeface="Open Sauce Bold Italics"/>
                <a:ea typeface="Open Sauce Bold Italics"/>
                <a:cs typeface="Open Sauce Bold Italics"/>
                <a:sym typeface="Open Sauce Bold Italics"/>
              </a:rPr>
              <a:t>REPAIRS &amp; MAINTENANCE BUILDINGS &amp; OTHER STRUCTURES (SCHOOL BUILDING) – (5021304002)</a:t>
            </a:r>
          </a:p>
          <a:p>
            <a:pPr algn="l">
              <a:lnSpc>
                <a:spcPts val="4661"/>
              </a:lnSpc>
            </a:pPr>
            <a:endParaRPr lang="en-US" sz="4615" b="1" i="1" spc="-207">
              <a:solidFill>
                <a:srgbClr val="1F79A9"/>
              </a:solidFill>
              <a:latin typeface="Open Sauce Bold Italics"/>
              <a:ea typeface="Open Sauce Bold Italics"/>
              <a:cs typeface="Open Sauce Bold Italics"/>
              <a:sym typeface="Open Sauce Bold Italics"/>
            </a:endParaRPr>
          </a:p>
        </p:txBody>
      </p:sp>
      <p:sp>
        <p:nvSpPr>
          <p:cNvPr id="9" name="TextBox 9"/>
          <p:cNvSpPr txBox="1"/>
          <p:nvPr/>
        </p:nvSpPr>
        <p:spPr>
          <a:xfrm>
            <a:off x="805614" y="7896318"/>
            <a:ext cx="16676773" cy="2657289"/>
          </a:xfrm>
          <a:prstGeom prst="rect">
            <a:avLst/>
          </a:prstGeom>
        </p:spPr>
        <p:txBody>
          <a:bodyPr lIns="0" tIns="0" rIns="0" bIns="0" rtlCol="0" anchor="t">
            <a:spAutoFit/>
          </a:bodyPr>
          <a:lstStyle/>
          <a:p>
            <a:pPr algn="just">
              <a:lnSpc>
                <a:spcPts val="4200"/>
              </a:lnSpc>
            </a:pPr>
            <a:r>
              <a:rPr lang="en-US" sz="3000" b="1">
                <a:solidFill>
                  <a:srgbClr val="001C72"/>
                </a:solidFill>
                <a:latin typeface="Open Sauce Bold"/>
                <a:ea typeface="Open Sauce Bold"/>
                <a:cs typeface="Open Sauce Bold"/>
                <a:sym typeface="Open Sauce Bold"/>
              </a:rPr>
              <a:t>PAKYAW (PACKAGE – MATERIALS &amp; LABOR) FOR REPAIRS WITHIN THE SCHOOL BUILDINGS &amp; OTHER STRUCTURE.</a:t>
            </a:r>
          </a:p>
          <a:p>
            <a:pPr marL="647700" lvl="1" indent="-323850" algn="just">
              <a:lnSpc>
                <a:spcPts val="4200"/>
              </a:lnSpc>
              <a:buFont typeface="Arial"/>
              <a:buChar char="•"/>
            </a:pPr>
            <a:r>
              <a:rPr lang="en-US" sz="3000">
                <a:solidFill>
                  <a:srgbClr val="001C72"/>
                </a:solidFill>
                <a:latin typeface="Open Sauce"/>
                <a:ea typeface="Open Sauce"/>
                <a:cs typeface="Open Sauce"/>
                <a:sym typeface="Open Sauce"/>
              </a:rPr>
              <a:t>REPAIR/PROVISION OF GRILLS WINDOWS&amp; DOORS AND OTHER STEELWORKS WITHIN THE SCHOOL BUILDING.</a:t>
            </a:r>
          </a:p>
          <a:p>
            <a:pPr algn="just">
              <a:lnSpc>
                <a:spcPts val="4200"/>
              </a:lnSpc>
            </a:pPr>
            <a:endParaRPr lang="en-US" sz="3000">
              <a:solidFill>
                <a:srgbClr val="001C72"/>
              </a:solidFill>
              <a:latin typeface="Open Sauce"/>
              <a:ea typeface="Open Sauce"/>
              <a:cs typeface="Open Sauce"/>
              <a:sym typeface="Open Sauce"/>
            </a:endParaRPr>
          </a:p>
        </p:txBody>
      </p:sp>
      <p:grpSp>
        <p:nvGrpSpPr>
          <p:cNvPr id="10" name="Group 10"/>
          <p:cNvGrpSpPr/>
          <p:nvPr/>
        </p:nvGrpSpPr>
        <p:grpSpPr>
          <a:xfrm>
            <a:off x="16838704" y="168654"/>
            <a:ext cx="1198896" cy="119889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216878" y="3281309"/>
            <a:ext cx="9937084" cy="1091553"/>
          </a:xfrm>
          <a:prstGeom prst="rect">
            <a:avLst/>
          </a:prstGeom>
        </p:spPr>
        <p:txBody>
          <a:bodyPr lIns="0" tIns="0" rIns="0" bIns="0" rtlCol="0" anchor="t">
            <a:spAutoFit/>
          </a:bodyPr>
          <a:lstStyle/>
          <a:p>
            <a:pPr algn="l">
              <a:lnSpc>
                <a:spcPts val="4275"/>
              </a:lnSpc>
            </a:pPr>
            <a:r>
              <a:rPr lang="en-US" sz="4232" b="1" i="1" spc="-190">
                <a:solidFill>
                  <a:srgbClr val="1F79A9"/>
                </a:solidFill>
                <a:latin typeface="Open Sauce Bold Italics"/>
                <a:ea typeface="Open Sauce Bold Italics"/>
                <a:cs typeface="Open Sauce Bold Italics"/>
                <a:sym typeface="Open Sauce Bold Italics"/>
              </a:rPr>
              <a:t>OTHER MOOE (5029999099)</a:t>
            </a:r>
          </a:p>
          <a:p>
            <a:pPr algn="l">
              <a:lnSpc>
                <a:spcPts val="4275"/>
              </a:lnSpc>
            </a:pPr>
            <a:endParaRPr lang="en-US" sz="4232" b="1" i="1" spc="-190">
              <a:solidFill>
                <a:srgbClr val="1F79A9"/>
              </a:solidFill>
              <a:latin typeface="Open Sauce Bold Italics"/>
              <a:ea typeface="Open Sauce Bold Italics"/>
              <a:cs typeface="Open Sauce Bold Italics"/>
              <a:sym typeface="Open Sauce Bold Italics"/>
            </a:endParaRPr>
          </a:p>
        </p:txBody>
      </p:sp>
      <p:sp>
        <p:nvSpPr>
          <p:cNvPr id="4" name="Freeform 4"/>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8866303" y="2548942"/>
            <a:ext cx="8927772" cy="7694308"/>
          </a:xfrm>
          <a:custGeom>
            <a:avLst/>
            <a:gdLst/>
            <a:ahLst/>
            <a:cxnLst/>
            <a:rect l="l" t="t" r="r" b="b"/>
            <a:pathLst>
              <a:path w="8927772" h="7694308">
                <a:moveTo>
                  <a:pt x="0" y="0"/>
                </a:moveTo>
                <a:lnTo>
                  <a:pt x="8927772" y="0"/>
                </a:lnTo>
                <a:lnTo>
                  <a:pt x="8927772" y="7694308"/>
                </a:lnTo>
                <a:lnTo>
                  <a:pt x="0" y="7694308"/>
                </a:lnTo>
                <a:lnTo>
                  <a:pt x="0" y="0"/>
                </a:lnTo>
                <a:close/>
              </a:path>
            </a:pathLst>
          </a:custGeom>
          <a:blipFill>
            <a:blip r:embed="rId7"/>
            <a:stretch>
              <a:fillRect l="-16781" t="-126755" r="-289164" b="-38195"/>
            </a:stretch>
          </a:blipFill>
        </p:spPr>
      </p:sp>
      <p:sp>
        <p:nvSpPr>
          <p:cNvPr id="7" name="TextBox 7"/>
          <p:cNvSpPr txBox="1"/>
          <p:nvPr/>
        </p:nvSpPr>
        <p:spPr>
          <a:xfrm>
            <a:off x="216878" y="3905675"/>
            <a:ext cx="8280977" cy="1237825"/>
          </a:xfrm>
          <a:prstGeom prst="rect">
            <a:avLst/>
          </a:prstGeom>
        </p:spPr>
        <p:txBody>
          <a:bodyPr lIns="0" tIns="0" rIns="0" bIns="0" rtlCol="0" anchor="t">
            <a:spAutoFit/>
          </a:bodyPr>
          <a:lstStyle/>
          <a:p>
            <a:pPr algn="just">
              <a:lnSpc>
                <a:spcPts val="3342"/>
              </a:lnSpc>
            </a:pPr>
            <a:r>
              <a:rPr lang="en-US" sz="2387" b="1">
                <a:solidFill>
                  <a:srgbClr val="001C72"/>
                </a:solidFill>
                <a:latin typeface="Open Sauce Bold"/>
                <a:ea typeface="Open Sauce Bold"/>
                <a:cs typeface="Open Sauce Bold"/>
                <a:sym typeface="Open Sauce Bold"/>
              </a:rPr>
              <a:t>PAKYAW (PACKAGE-MATERIALS &amp; LABOR)</a:t>
            </a:r>
          </a:p>
          <a:p>
            <a:pPr algn="just">
              <a:lnSpc>
                <a:spcPts val="3342"/>
              </a:lnSpc>
            </a:pPr>
            <a:r>
              <a:rPr lang="en-US" sz="2387" b="1">
                <a:solidFill>
                  <a:srgbClr val="001C72"/>
                </a:solidFill>
                <a:latin typeface="Open Sauce Bold"/>
                <a:ea typeface="Open Sauce Bold"/>
                <a:cs typeface="Open Sauce Bold"/>
                <a:sym typeface="Open Sauce Bold"/>
              </a:rPr>
              <a:t>FOR REPAIRS OF SCHOOL FACILITIES OUTSIDE OF SCHOOL BUILDINGS AND OTHER STRUCTURES</a:t>
            </a:r>
          </a:p>
        </p:txBody>
      </p:sp>
      <p:sp>
        <p:nvSpPr>
          <p:cNvPr id="8" name="TextBox 8"/>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9" name="TextBox 9"/>
          <p:cNvSpPr txBox="1"/>
          <p:nvPr/>
        </p:nvSpPr>
        <p:spPr>
          <a:xfrm>
            <a:off x="216878" y="5882868"/>
            <a:ext cx="8280977" cy="1903649"/>
          </a:xfrm>
          <a:prstGeom prst="rect">
            <a:avLst/>
          </a:prstGeom>
        </p:spPr>
        <p:txBody>
          <a:bodyPr lIns="0" tIns="0" rIns="0" bIns="0" rtlCol="0" anchor="t">
            <a:spAutoFit/>
          </a:bodyPr>
          <a:lstStyle/>
          <a:p>
            <a:pPr algn="l">
              <a:lnSpc>
                <a:spcPts val="3721"/>
              </a:lnSpc>
            </a:pPr>
            <a:r>
              <a:rPr lang="en-US" sz="3684" b="1" i="1" spc="-165">
                <a:solidFill>
                  <a:srgbClr val="1F79A9"/>
                </a:solidFill>
                <a:latin typeface="Open Sauce Bold Italics"/>
                <a:ea typeface="Open Sauce Bold Italics"/>
                <a:cs typeface="Open Sauce Bold Italics"/>
                <a:sym typeface="Open Sauce Bold Italics"/>
              </a:rPr>
              <a:t>REPAIRS &amp; MAINTENANCE BUILDINGS &amp; OTHER STRUCTURES (SCHOOL BUILDING) – (5021304002)</a:t>
            </a:r>
          </a:p>
          <a:p>
            <a:pPr algn="l">
              <a:lnSpc>
                <a:spcPts val="3721"/>
              </a:lnSpc>
            </a:pPr>
            <a:endParaRPr lang="en-US" sz="3684" b="1" i="1" spc="-165">
              <a:solidFill>
                <a:srgbClr val="1F79A9"/>
              </a:solidFill>
              <a:latin typeface="Open Sauce Bold Italics"/>
              <a:ea typeface="Open Sauce Bold Italics"/>
              <a:cs typeface="Open Sauce Bold Italics"/>
              <a:sym typeface="Open Sauce Bold Italics"/>
            </a:endParaRPr>
          </a:p>
        </p:txBody>
      </p:sp>
      <p:sp>
        <p:nvSpPr>
          <p:cNvPr id="10" name="TextBox 10"/>
          <p:cNvSpPr txBox="1"/>
          <p:nvPr/>
        </p:nvSpPr>
        <p:spPr>
          <a:xfrm>
            <a:off x="216878" y="7391400"/>
            <a:ext cx="7302586" cy="1372690"/>
          </a:xfrm>
          <a:prstGeom prst="rect">
            <a:avLst/>
          </a:prstGeom>
        </p:spPr>
        <p:txBody>
          <a:bodyPr lIns="0" tIns="0" rIns="0" bIns="0" rtlCol="0" anchor="t">
            <a:spAutoFit/>
          </a:bodyPr>
          <a:lstStyle/>
          <a:p>
            <a:pPr algn="just">
              <a:lnSpc>
                <a:spcPts val="3678"/>
              </a:lnSpc>
            </a:pPr>
            <a:r>
              <a:rPr lang="en-US" sz="2627" b="1">
                <a:solidFill>
                  <a:srgbClr val="001C72"/>
                </a:solidFill>
                <a:latin typeface="Open Sauce Bold"/>
                <a:ea typeface="Open Sauce Bold"/>
                <a:cs typeface="Open Sauce Bold"/>
                <a:sym typeface="Open Sauce Bold"/>
              </a:rPr>
              <a:t>PAKYAW (PACKAGE – MATERIALS &amp; LABOR) FOR REPAIRS WITHIN THE SCHOOL BUILDINGS &amp; OTHER STRUCTURES</a:t>
            </a:r>
          </a:p>
        </p:txBody>
      </p:sp>
      <p:grpSp>
        <p:nvGrpSpPr>
          <p:cNvPr id="11" name="Group 11"/>
          <p:cNvGrpSpPr/>
          <p:nvPr/>
        </p:nvGrpSpPr>
        <p:grpSpPr>
          <a:xfrm>
            <a:off x="16838704" y="168654"/>
            <a:ext cx="1198896" cy="119889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p:spPr>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216878" y="3281309"/>
            <a:ext cx="9937084" cy="1091553"/>
          </a:xfrm>
          <a:prstGeom prst="rect">
            <a:avLst/>
          </a:prstGeom>
        </p:spPr>
        <p:txBody>
          <a:bodyPr lIns="0" tIns="0" rIns="0" bIns="0" rtlCol="0" anchor="t">
            <a:spAutoFit/>
          </a:bodyPr>
          <a:lstStyle/>
          <a:p>
            <a:pPr algn="l">
              <a:lnSpc>
                <a:spcPts val="4275"/>
              </a:lnSpc>
            </a:pPr>
            <a:r>
              <a:rPr lang="en-US" sz="4232" b="1" i="1" spc="-190">
                <a:solidFill>
                  <a:srgbClr val="1F79A9"/>
                </a:solidFill>
                <a:latin typeface="Open Sauce Bold Italics"/>
                <a:ea typeface="Open Sauce Bold Italics"/>
                <a:cs typeface="Open Sauce Bold Italics"/>
                <a:sym typeface="Open Sauce Bold Italics"/>
              </a:rPr>
              <a:t>OTHER MOOE (5029999099)</a:t>
            </a:r>
          </a:p>
          <a:p>
            <a:pPr algn="l">
              <a:lnSpc>
                <a:spcPts val="4275"/>
              </a:lnSpc>
            </a:pPr>
            <a:endParaRPr lang="en-US" sz="4232" b="1" i="1" spc="-190">
              <a:solidFill>
                <a:srgbClr val="1F79A9"/>
              </a:solidFill>
              <a:latin typeface="Open Sauce Bold Italics"/>
              <a:ea typeface="Open Sauce Bold Italics"/>
              <a:cs typeface="Open Sauce Bold Italics"/>
              <a:sym typeface="Open Sauce Bold Italics"/>
            </a:endParaRPr>
          </a:p>
        </p:txBody>
      </p:sp>
      <p:sp>
        <p:nvSpPr>
          <p:cNvPr id="4" name="Freeform 4"/>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6" name="Group 6"/>
          <p:cNvGrpSpPr/>
          <p:nvPr/>
        </p:nvGrpSpPr>
        <p:grpSpPr>
          <a:xfrm>
            <a:off x="16838704" y="168654"/>
            <a:ext cx="1198896" cy="119889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
        <p:nvSpPr>
          <p:cNvPr id="8" name="Freeform 8"/>
          <p:cNvSpPr/>
          <p:nvPr/>
        </p:nvSpPr>
        <p:spPr>
          <a:xfrm>
            <a:off x="9223815" y="2063778"/>
            <a:ext cx="8035485" cy="8558705"/>
          </a:xfrm>
          <a:custGeom>
            <a:avLst/>
            <a:gdLst/>
            <a:ahLst/>
            <a:cxnLst/>
            <a:rect l="l" t="t" r="r" b="b"/>
            <a:pathLst>
              <a:path w="8035485" h="8558705">
                <a:moveTo>
                  <a:pt x="0" y="0"/>
                </a:moveTo>
                <a:lnTo>
                  <a:pt x="8035485" y="0"/>
                </a:lnTo>
                <a:lnTo>
                  <a:pt x="8035485" y="8558706"/>
                </a:lnTo>
                <a:lnTo>
                  <a:pt x="0" y="8558706"/>
                </a:lnTo>
                <a:lnTo>
                  <a:pt x="0" y="0"/>
                </a:lnTo>
                <a:close/>
              </a:path>
            </a:pathLst>
          </a:custGeom>
          <a:blipFill>
            <a:blip r:embed="rId8"/>
            <a:stretch>
              <a:fillRect l="-18113" t="-69695" r="-303824" b="-53135"/>
            </a:stretch>
          </a:blipFill>
        </p:spPr>
      </p:sp>
      <p:sp>
        <p:nvSpPr>
          <p:cNvPr id="9" name="TextBox 9"/>
          <p:cNvSpPr txBox="1"/>
          <p:nvPr/>
        </p:nvSpPr>
        <p:spPr>
          <a:xfrm>
            <a:off x="216878" y="3905675"/>
            <a:ext cx="8280977" cy="1237825"/>
          </a:xfrm>
          <a:prstGeom prst="rect">
            <a:avLst/>
          </a:prstGeom>
        </p:spPr>
        <p:txBody>
          <a:bodyPr lIns="0" tIns="0" rIns="0" bIns="0" rtlCol="0" anchor="t">
            <a:spAutoFit/>
          </a:bodyPr>
          <a:lstStyle/>
          <a:p>
            <a:pPr algn="just">
              <a:lnSpc>
                <a:spcPts val="3342"/>
              </a:lnSpc>
            </a:pPr>
            <a:r>
              <a:rPr lang="en-US" sz="2387" b="1">
                <a:solidFill>
                  <a:srgbClr val="001C72"/>
                </a:solidFill>
                <a:latin typeface="Open Sauce Bold"/>
                <a:ea typeface="Open Sauce Bold"/>
                <a:cs typeface="Open Sauce Bold"/>
                <a:sym typeface="Open Sauce Bold"/>
              </a:rPr>
              <a:t>PAKYAW (PACKAGE-MATERIALS &amp; LABOR)</a:t>
            </a:r>
          </a:p>
          <a:p>
            <a:pPr algn="just">
              <a:lnSpc>
                <a:spcPts val="3342"/>
              </a:lnSpc>
            </a:pPr>
            <a:r>
              <a:rPr lang="en-US" sz="2387" b="1">
                <a:solidFill>
                  <a:srgbClr val="001C72"/>
                </a:solidFill>
                <a:latin typeface="Open Sauce Bold"/>
                <a:ea typeface="Open Sauce Bold"/>
                <a:cs typeface="Open Sauce Bold"/>
                <a:sym typeface="Open Sauce Bold"/>
              </a:rPr>
              <a:t>FOR REPAIRS OF SCHOOL FACILITIES OUTSIDE OF SCHOOL BUILDINGS AND OTHER STRUCTURES</a:t>
            </a:r>
          </a:p>
        </p:txBody>
      </p:sp>
      <p:sp>
        <p:nvSpPr>
          <p:cNvPr id="10" name="TextBox 10"/>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11" name="TextBox 11"/>
          <p:cNvSpPr txBox="1"/>
          <p:nvPr/>
        </p:nvSpPr>
        <p:spPr>
          <a:xfrm>
            <a:off x="216878" y="5882868"/>
            <a:ext cx="8280977" cy="1903649"/>
          </a:xfrm>
          <a:prstGeom prst="rect">
            <a:avLst/>
          </a:prstGeom>
        </p:spPr>
        <p:txBody>
          <a:bodyPr lIns="0" tIns="0" rIns="0" bIns="0" rtlCol="0" anchor="t">
            <a:spAutoFit/>
          </a:bodyPr>
          <a:lstStyle/>
          <a:p>
            <a:pPr algn="l">
              <a:lnSpc>
                <a:spcPts val="3721"/>
              </a:lnSpc>
            </a:pPr>
            <a:r>
              <a:rPr lang="en-US" sz="3684" b="1" i="1" spc="-165">
                <a:solidFill>
                  <a:srgbClr val="1F79A9"/>
                </a:solidFill>
                <a:latin typeface="Open Sauce Bold Italics"/>
                <a:ea typeface="Open Sauce Bold Italics"/>
                <a:cs typeface="Open Sauce Bold Italics"/>
                <a:sym typeface="Open Sauce Bold Italics"/>
              </a:rPr>
              <a:t>REPAIRS &amp; MAINTENANCE BUILDINGS &amp; OTHER STRUCTURES (SCHOOL BUILDING) – (5021304002)</a:t>
            </a:r>
          </a:p>
          <a:p>
            <a:pPr algn="l">
              <a:lnSpc>
                <a:spcPts val="3721"/>
              </a:lnSpc>
            </a:pPr>
            <a:endParaRPr lang="en-US" sz="3684" b="1" i="1" spc="-165">
              <a:solidFill>
                <a:srgbClr val="1F79A9"/>
              </a:solidFill>
              <a:latin typeface="Open Sauce Bold Italics"/>
              <a:ea typeface="Open Sauce Bold Italics"/>
              <a:cs typeface="Open Sauce Bold Italics"/>
              <a:sym typeface="Open Sauce Bold Italics"/>
            </a:endParaRPr>
          </a:p>
        </p:txBody>
      </p:sp>
      <p:sp>
        <p:nvSpPr>
          <p:cNvPr id="12" name="TextBox 12"/>
          <p:cNvSpPr txBox="1"/>
          <p:nvPr/>
        </p:nvSpPr>
        <p:spPr>
          <a:xfrm>
            <a:off x="216878" y="7391400"/>
            <a:ext cx="7302586" cy="1372690"/>
          </a:xfrm>
          <a:prstGeom prst="rect">
            <a:avLst/>
          </a:prstGeom>
        </p:spPr>
        <p:txBody>
          <a:bodyPr lIns="0" tIns="0" rIns="0" bIns="0" rtlCol="0" anchor="t">
            <a:spAutoFit/>
          </a:bodyPr>
          <a:lstStyle/>
          <a:p>
            <a:pPr algn="just">
              <a:lnSpc>
                <a:spcPts val="3678"/>
              </a:lnSpc>
            </a:pPr>
            <a:r>
              <a:rPr lang="en-US" sz="2627" b="1">
                <a:solidFill>
                  <a:srgbClr val="001C72"/>
                </a:solidFill>
                <a:latin typeface="Open Sauce Bold"/>
                <a:ea typeface="Open Sauce Bold"/>
                <a:cs typeface="Open Sauce Bold"/>
                <a:sym typeface="Open Sauce Bold"/>
              </a:rPr>
              <a:t>PAKYAW (PACKAGE – MATERIALS &amp; LABOR) FOR REPAIRS WITHIN THE SCHOOL BUILDINGS &amp; OTHER STRUCTURES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122339"/>
            <a:ext cx="12754000" cy="2058270"/>
          </a:xfrm>
          <a:prstGeom prst="rect">
            <a:avLst/>
          </a:prstGeom>
        </p:spPr>
        <p:txBody>
          <a:bodyPr lIns="0" tIns="0" rIns="0" bIns="0" rtlCol="0" anchor="t">
            <a:spAutoFit/>
          </a:bodyPr>
          <a:lstStyle/>
          <a:p>
            <a:pPr algn="l">
              <a:lnSpc>
                <a:spcPts val="5368"/>
              </a:lnSpc>
            </a:pPr>
            <a:r>
              <a:rPr lang="en-US" sz="5315" b="1" i="1" spc="-239">
                <a:solidFill>
                  <a:srgbClr val="1F79A9"/>
                </a:solidFill>
                <a:latin typeface="Open Sauce Bold Italics"/>
                <a:ea typeface="Open Sauce Bold Italics"/>
                <a:cs typeface="Open Sauce Bold Italics"/>
                <a:sym typeface="Open Sauce Bold Italics"/>
              </a:rPr>
              <a:t>SEMI-EXPENDABLE OFFICE EQUIPMENT EXPENSES (5020321002)</a:t>
            </a:r>
          </a:p>
          <a:p>
            <a:pPr algn="l">
              <a:lnSpc>
                <a:spcPts val="5368"/>
              </a:lnSpc>
            </a:pPr>
            <a:endParaRPr lang="en-US" sz="5315" b="1" i="1" spc="-239">
              <a:solidFill>
                <a:srgbClr val="1F79A9"/>
              </a:solidFill>
              <a:latin typeface="Open Sauce Bold Italics"/>
              <a:ea typeface="Open Sauce Bold Italics"/>
              <a:cs typeface="Open Sauce Bold Italics"/>
              <a:sym typeface="Open Sauce Bold Italics"/>
            </a:endParaRPr>
          </a:p>
        </p:txBody>
      </p:sp>
      <p:sp>
        <p:nvSpPr>
          <p:cNvPr id="4" name="Freeform 4"/>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340692" y="3725050"/>
            <a:ext cx="8803308" cy="5836976"/>
          </a:xfrm>
          <a:custGeom>
            <a:avLst/>
            <a:gdLst/>
            <a:ahLst/>
            <a:cxnLst/>
            <a:rect l="l" t="t" r="r" b="b"/>
            <a:pathLst>
              <a:path w="8803308" h="5836976">
                <a:moveTo>
                  <a:pt x="0" y="0"/>
                </a:moveTo>
                <a:lnTo>
                  <a:pt x="8803308" y="0"/>
                </a:lnTo>
                <a:lnTo>
                  <a:pt x="8803308" y="5836976"/>
                </a:lnTo>
                <a:lnTo>
                  <a:pt x="0" y="5836976"/>
                </a:lnTo>
                <a:lnTo>
                  <a:pt x="0" y="0"/>
                </a:lnTo>
                <a:close/>
              </a:path>
            </a:pathLst>
          </a:custGeom>
          <a:blipFill>
            <a:blip r:embed="rId7"/>
            <a:stretch>
              <a:fillRect l="-5709" t="-156701" r="-284543" b="-74373"/>
            </a:stretch>
          </a:blipFill>
        </p:spPr>
      </p:sp>
      <p:sp>
        <p:nvSpPr>
          <p:cNvPr id="7" name="Freeform 7"/>
          <p:cNvSpPr/>
          <p:nvPr/>
        </p:nvSpPr>
        <p:spPr>
          <a:xfrm>
            <a:off x="9144000" y="3725050"/>
            <a:ext cx="8574281" cy="6561950"/>
          </a:xfrm>
          <a:custGeom>
            <a:avLst/>
            <a:gdLst/>
            <a:ahLst/>
            <a:cxnLst/>
            <a:rect l="l" t="t" r="r" b="b"/>
            <a:pathLst>
              <a:path w="8574281" h="6561950">
                <a:moveTo>
                  <a:pt x="0" y="0"/>
                </a:moveTo>
                <a:lnTo>
                  <a:pt x="8574281" y="0"/>
                </a:lnTo>
                <a:lnTo>
                  <a:pt x="8574281" y="6561950"/>
                </a:lnTo>
                <a:lnTo>
                  <a:pt x="0" y="6561950"/>
                </a:lnTo>
                <a:lnTo>
                  <a:pt x="0" y="0"/>
                </a:lnTo>
                <a:close/>
              </a:path>
            </a:pathLst>
          </a:custGeom>
          <a:blipFill>
            <a:blip r:embed="rId8"/>
            <a:stretch>
              <a:fillRect l="-6025" t="-87820" r="-260334" b="-81453"/>
            </a:stretch>
          </a:blipFill>
        </p:spPr>
      </p:sp>
      <p:sp>
        <p:nvSpPr>
          <p:cNvPr id="8" name="TextBox 8"/>
          <p:cNvSpPr txBox="1"/>
          <p:nvPr/>
        </p:nvSpPr>
        <p:spPr>
          <a:xfrm>
            <a:off x="118577" y="104775"/>
            <a:ext cx="7114859"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grpSp>
        <p:nvGrpSpPr>
          <p:cNvPr id="9" name="Group 9"/>
          <p:cNvGrpSpPr/>
          <p:nvPr/>
        </p:nvGrpSpPr>
        <p:grpSpPr>
          <a:xfrm>
            <a:off x="16838704" y="168654"/>
            <a:ext cx="1198896" cy="119889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a:stretch>
            </a:blipFill>
          </p:spPr>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311797" y="2653717"/>
            <a:ext cx="14464386" cy="1608867"/>
          </a:xfrm>
          <a:prstGeom prst="rect">
            <a:avLst/>
          </a:prstGeom>
        </p:spPr>
        <p:txBody>
          <a:bodyPr lIns="0" tIns="0" rIns="0" bIns="0" rtlCol="0" anchor="t">
            <a:spAutoFit/>
          </a:bodyPr>
          <a:lstStyle/>
          <a:p>
            <a:pPr algn="l">
              <a:lnSpc>
                <a:spcPts val="6222"/>
              </a:lnSpc>
            </a:pPr>
            <a:r>
              <a:rPr lang="en-US" sz="6161" b="1" i="1" spc="-277">
                <a:solidFill>
                  <a:srgbClr val="1F79A9"/>
                </a:solidFill>
                <a:latin typeface="Open Sauce Bold Italics"/>
                <a:ea typeface="Open Sauce Bold Italics"/>
                <a:cs typeface="Open Sauce Bold Italics"/>
                <a:sym typeface="Open Sauce Bold Italics"/>
              </a:rPr>
              <a:t>OTHER MOOE (5029999099)</a:t>
            </a:r>
          </a:p>
          <a:p>
            <a:pPr algn="l">
              <a:lnSpc>
                <a:spcPts val="6222"/>
              </a:lnSpc>
            </a:pPr>
            <a:endParaRPr lang="en-US" sz="6161" b="1" i="1" spc="-277">
              <a:solidFill>
                <a:srgbClr val="1F79A9"/>
              </a:solidFill>
              <a:latin typeface="Open Sauce Bold Italics"/>
              <a:ea typeface="Open Sauce Bold Italics"/>
              <a:cs typeface="Open Sauce Bold Italics"/>
              <a:sym typeface="Open Sauce Bold Italics"/>
            </a:endParaRPr>
          </a:p>
        </p:txBody>
      </p:sp>
      <p:sp>
        <p:nvSpPr>
          <p:cNvPr id="4" name="Freeform 4"/>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6" name="Group 6"/>
          <p:cNvGrpSpPr/>
          <p:nvPr/>
        </p:nvGrpSpPr>
        <p:grpSpPr>
          <a:xfrm>
            <a:off x="16838704" y="168654"/>
            <a:ext cx="1198896" cy="119889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
        <p:nvSpPr>
          <p:cNvPr id="8" name="Freeform 8"/>
          <p:cNvSpPr/>
          <p:nvPr/>
        </p:nvSpPr>
        <p:spPr>
          <a:xfrm>
            <a:off x="5641091" y="4269305"/>
            <a:ext cx="8858380" cy="6057784"/>
          </a:xfrm>
          <a:custGeom>
            <a:avLst/>
            <a:gdLst/>
            <a:ahLst/>
            <a:cxnLst/>
            <a:rect l="l" t="t" r="r" b="b"/>
            <a:pathLst>
              <a:path w="8858380" h="6057784">
                <a:moveTo>
                  <a:pt x="0" y="0"/>
                </a:moveTo>
                <a:lnTo>
                  <a:pt x="8858380" y="0"/>
                </a:lnTo>
                <a:lnTo>
                  <a:pt x="8858380" y="6057784"/>
                </a:lnTo>
                <a:lnTo>
                  <a:pt x="0" y="6057784"/>
                </a:lnTo>
                <a:lnTo>
                  <a:pt x="0" y="0"/>
                </a:lnTo>
                <a:close/>
              </a:path>
            </a:pathLst>
          </a:custGeom>
          <a:blipFill>
            <a:blip r:embed="rId8"/>
            <a:stretch>
              <a:fillRect l="-15769" t="-108090" r="-194156" b="-46839"/>
            </a:stretch>
          </a:blipFill>
        </p:spPr>
      </p:sp>
      <p:sp>
        <p:nvSpPr>
          <p:cNvPr id="9" name="TextBox 9"/>
          <p:cNvSpPr txBox="1"/>
          <p:nvPr/>
        </p:nvSpPr>
        <p:spPr>
          <a:xfrm>
            <a:off x="311797" y="3520948"/>
            <a:ext cx="17691185" cy="1410990"/>
          </a:xfrm>
          <a:prstGeom prst="rect">
            <a:avLst/>
          </a:prstGeom>
        </p:spPr>
        <p:txBody>
          <a:bodyPr lIns="0" tIns="0" rIns="0" bIns="0" rtlCol="0" anchor="t">
            <a:spAutoFit/>
          </a:bodyPr>
          <a:lstStyle/>
          <a:p>
            <a:pPr algn="just">
              <a:lnSpc>
                <a:spcPts val="5729"/>
              </a:lnSpc>
            </a:pPr>
            <a:r>
              <a:rPr lang="en-US" sz="4092" b="1">
                <a:solidFill>
                  <a:srgbClr val="001C72"/>
                </a:solidFill>
                <a:latin typeface="Open Sauce Bold"/>
                <a:ea typeface="Open Sauce Bold"/>
                <a:cs typeface="Open Sauce Bold"/>
                <a:sym typeface="Open Sauce Bold"/>
              </a:rPr>
              <a:t>PAYMENTOF LABOR COST – FOR CONDEMNATION/DEMOLITION</a:t>
            </a:r>
          </a:p>
          <a:p>
            <a:pPr algn="just">
              <a:lnSpc>
                <a:spcPts val="5729"/>
              </a:lnSpc>
            </a:pPr>
            <a:endParaRPr lang="en-US" sz="4092" b="1">
              <a:solidFill>
                <a:srgbClr val="001C72"/>
              </a:solidFill>
              <a:latin typeface="Open Sauce Bold"/>
              <a:ea typeface="Open Sauce Bold"/>
              <a:cs typeface="Open Sauce Bold"/>
              <a:sym typeface="Open Sauce Bold"/>
            </a:endParaRPr>
          </a:p>
        </p:txBody>
      </p:sp>
      <p:sp>
        <p:nvSpPr>
          <p:cNvPr id="10" name="TextBox 10"/>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191011"/>
            <a:ext cx="14464386" cy="1608867"/>
          </a:xfrm>
          <a:prstGeom prst="rect">
            <a:avLst/>
          </a:prstGeom>
        </p:spPr>
        <p:txBody>
          <a:bodyPr lIns="0" tIns="0" rIns="0" bIns="0" rtlCol="0" anchor="t">
            <a:spAutoFit/>
          </a:bodyPr>
          <a:lstStyle/>
          <a:p>
            <a:pPr algn="l">
              <a:lnSpc>
                <a:spcPts val="6222"/>
              </a:lnSpc>
            </a:pPr>
            <a:r>
              <a:rPr lang="en-US" sz="6161" b="1" i="1" spc="-277">
                <a:solidFill>
                  <a:srgbClr val="1F79A9"/>
                </a:solidFill>
                <a:latin typeface="Open Sauce Bold Italics"/>
                <a:ea typeface="Open Sauce Bold Italics"/>
                <a:cs typeface="Open Sauce Bold Italics"/>
                <a:sym typeface="Open Sauce Bold Italics"/>
              </a:rPr>
              <a:t>OTHER MOOE (5029999099)</a:t>
            </a:r>
          </a:p>
          <a:p>
            <a:pPr algn="l">
              <a:lnSpc>
                <a:spcPts val="6222"/>
              </a:lnSpc>
            </a:pPr>
            <a:endParaRPr lang="en-US" sz="6161" b="1" i="1" spc="-277">
              <a:solidFill>
                <a:srgbClr val="1F79A9"/>
              </a:solidFill>
              <a:latin typeface="Open Sauce Bold Italics"/>
              <a:ea typeface="Open Sauce Bold Italics"/>
              <a:cs typeface="Open Sauce Bold Italics"/>
              <a:sym typeface="Open Sauce Bold Italics"/>
            </a:endParaRPr>
          </a:p>
        </p:txBody>
      </p:sp>
      <p:sp>
        <p:nvSpPr>
          <p:cNvPr id="4" name="Freeform 4"/>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298407" y="3799878"/>
            <a:ext cx="8447257" cy="5361276"/>
          </a:xfrm>
          <a:custGeom>
            <a:avLst/>
            <a:gdLst/>
            <a:ahLst/>
            <a:cxnLst/>
            <a:rect l="l" t="t" r="r" b="b"/>
            <a:pathLst>
              <a:path w="8447257" h="5361276">
                <a:moveTo>
                  <a:pt x="0" y="0"/>
                </a:moveTo>
                <a:lnTo>
                  <a:pt x="8447257" y="0"/>
                </a:lnTo>
                <a:lnTo>
                  <a:pt x="8447257" y="5361277"/>
                </a:lnTo>
                <a:lnTo>
                  <a:pt x="0" y="5361277"/>
                </a:lnTo>
                <a:lnTo>
                  <a:pt x="0" y="0"/>
                </a:lnTo>
                <a:close/>
              </a:path>
            </a:pathLst>
          </a:custGeom>
          <a:blipFill>
            <a:blip r:embed="rId7"/>
            <a:stretch>
              <a:fillRect l="-14821" t="-144007" r="-273576" b="-100221"/>
            </a:stretch>
          </a:blipFill>
        </p:spPr>
      </p:sp>
      <p:sp>
        <p:nvSpPr>
          <p:cNvPr id="7" name="Freeform 7"/>
          <p:cNvSpPr/>
          <p:nvPr/>
        </p:nvSpPr>
        <p:spPr>
          <a:xfrm>
            <a:off x="9418064" y="3977554"/>
            <a:ext cx="7824251" cy="6309446"/>
          </a:xfrm>
          <a:custGeom>
            <a:avLst/>
            <a:gdLst/>
            <a:ahLst/>
            <a:cxnLst/>
            <a:rect l="l" t="t" r="r" b="b"/>
            <a:pathLst>
              <a:path w="7824251" h="6309446">
                <a:moveTo>
                  <a:pt x="0" y="0"/>
                </a:moveTo>
                <a:lnTo>
                  <a:pt x="7824250" y="0"/>
                </a:lnTo>
                <a:lnTo>
                  <a:pt x="7824250" y="6309446"/>
                </a:lnTo>
                <a:lnTo>
                  <a:pt x="0" y="6309446"/>
                </a:lnTo>
                <a:lnTo>
                  <a:pt x="0" y="0"/>
                </a:lnTo>
                <a:close/>
              </a:path>
            </a:pathLst>
          </a:custGeom>
          <a:blipFill>
            <a:blip r:embed="rId8"/>
            <a:stretch>
              <a:fillRect l="-14913" t="-103257" r="-275897" b="-69352"/>
            </a:stretch>
          </a:blipFill>
        </p:spPr>
      </p:sp>
      <p:sp>
        <p:nvSpPr>
          <p:cNvPr id="8" name="TextBox 8"/>
          <p:cNvSpPr txBox="1"/>
          <p:nvPr/>
        </p:nvSpPr>
        <p:spPr>
          <a:xfrm>
            <a:off x="298407" y="2963911"/>
            <a:ext cx="17691185" cy="696386"/>
          </a:xfrm>
          <a:prstGeom prst="rect">
            <a:avLst/>
          </a:prstGeom>
        </p:spPr>
        <p:txBody>
          <a:bodyPr lIns="0" tIns="0" rIns="0" bIns="0" rtlCol="0" anchor="t">
            <a:spAutoFit/>
          </a:bodyPr>
          <a:lstStyle/>
          <a:p>
            <a:pPr algn="just">
              <a:lnSpc>
                <a:spcPts val="5729"/>
              </a:lnSpc>
            </a:pPr>
            <a:r>
              <a:rPr lang="en-US" sz="4092" b="1">
                <a:solidFill>
                  <a:srgbClr val="001C72"/>
                </a:solidFill>
                <a:latin typeface="Open Sauce Bold"/>
                <a:ea typeface="Open Sauce Bold"/>
                <a:cs typeface="Open Sauce Bold"/>
                <a:sym typeface="Open Sauce Bold"/>
              </a:rPr>
              <a:t>PURCHASE OF LUMBER</a:t>
            </a:r>
          </a:p>
        </p:txBody>
      </p:sp>
      <p:sp>
        <p:nvSpPr>
          <p:cNvPr id="9" name="TextBox 9"/>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191011"/>
            <a:ext cx="14464386" cy="1608867"/>
          </a:xfrm>
          <a:prstGeom prst="rect">
            <a:avLst/>
          </a:prstGeom>
        </p:spPr>
        <p:txBody>
          <a:bodyPr lIns="0" tIns="0" rIns="0" bIns="0" rtlCol="0" anchor="t">
            <a:spAutoFit/>
          </a:bodyPr>
          <a:lstStyle/>
          <a:p>
            <a:pPr algn="l">
              <a:lnSpc>
                <a:spcPts val="6222"/>
              </a:lnSpc>
            </a:pPr>
            <a:r>
              <a:rPr lang="en-US" sz="6161" b="1" i="1" spc="-277">
                <a:solidFill>
                  <a:srgbClr val="1F79A9"/>
                </a:solidFill>
                <a:latin typeface="Open Sauce Bold Italics"/>
                <a:ea typeface="Open Sauce Bold Italics"/>
                <a:cs typeface="Open Sauce Bold Italics"/>
                <a:sym typeface="Open Sauce Bold Italics"/>
              </a:rPr>
              <a:t>OTHER MOOE (5029999099)</a:t>
            </a:r>
          </a:p>
          <a:p>
            <a:pPr algn="l">
              <a:lnSpc>
                <a:spcPts val="6222"/>
              </a:lnSpc>
            </a:pPr>
            <a:endParaRPr lang="en-US" sz="6161" b="1" i="1" spc="-277">
              <a:solidFill>
                <a:srgbClr val="1F79A9"/>
              </a:solidFill>
              <a:latin typeface="Open Sauce Bold Italics"/>
              <a:ea typeface="Open Sauce Bold Italics"/>
              <a:cs typeface="Open Sauce Bold Italics"/>
              <a:sym typeface="Open Sauce Bold Italics"/>
            </a:endParaRPr>
          </a:p>
        </p:txBody>
      </p:sp>
      <p:sp>
        <p:nvSpPr>
          <p:cNvPr id="4" name="Freeform 4"/>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6" name="Group 6"/>
          <p:cNvGrpSpPr/>
          <p:nvPr/>
        </p:nvGrpSpPr>
        <p:grpSpPr>
          <a:xfrm>
            <a:off x="16838704" y="168654"/>
            <a:ext cx="1198896" cy="119889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
        <p:nvSpPr>
          <p:cNvPr id="8" name="Freeform 8"/>
          <p:cNvSpPr/>
          <p:nvPr/>
        </p:nvSpPr>
        <p:spPr>
          <a:xfrm>
            <a:off x="118577" y="3941616"/>
            <a:ext cx="9025423" cy="5012629"/>
          </a:xfrm>
          <a:custGeom>
            <a:avLst/>
            <a:gdLst/>
            <a:ahLst/>
            <a:cxnLst/>
            <a:rect l="l" t="t" r="r" b="b"/>
            <a:pathLst>
              <a:path w="9025423" h="5012629">
                <a:moveTo>
                  <a:pt x="0" y="0"/>
                </a:moveTo>
                <a:lnTo>
                  <a:pt x="9025423" y="0"/>
                </a:lnTo>
                <a:lnTo>
                  <a:pt x="9025423" y="5012630"/>
                </a:lnTo>
                <a:lnTo>
                  <a:pt x="0" y="5012630"/>
                </a:lnTo>
                <a:lnTo>
                  <a:pt x="0" y="0"/>
                </a:lnTo>
                <a:close/>
              </a:path>
            </a:pathLst>
          </a:custGeom>
          <a:blipFill>
            <a:blip r:embed="rId8"/>
            <a:stretch>
              <a:fillRect l="-12722" t="-147939" r="-220667" b="-89718"/>
            </a:stretch>
          </a:blipFill>
        </p:spPr>
      </p:sp>
      <p:sp>
        <p:nvSpPr>
          <p:cNvPr id="9" name="Freeform 9"/>
          <p:cNvSpPr/>
          <p:nvPr/>
        </p:nvSpPr>
        <p:spPr>
          <a:xfrm>
            <a:off x="9144000" y="3941616"/>
            <a:ext cx="9144000" cy="6600765"/>
          </a:xfrm>
          <a:custGeom>
            <a:avLst/>
            <a:gdLst/>
            <a:ahLst/>
            <a:cxnLst/>
            <a:rect l="l" t="t" r="r" b="b"/>
            <a:pathLst>
              <a:path w="9144000" h="6600765">
                <a:moveTo>
                  <a:pt x="0" y="0"/>
                </a:moveTo>
                <a:lnTo>
                  <a:pt x="9144000" y="0"/>
                </a:lnTo>
                <a:lnTo>
                  <a:pt x="9144000" y="6600765"/>
                </a:lnTo>
                <a:lnTo>
                  <a:pt x="0" y="6600765"/>
                </a:lnTo>
                <a:lnTo>
                  <a:pt x="0" y="0"/>
                </a:lnTo>
                <a:close/>
              </a:path>
            </a:pathLst>
          </a:custGeom>
          <a:blipFill>
            <a:blip r:embed="rId9"/>
            <a:stretch>
              <a:fillRect l="-13592" t="-103937" r="-228348" b="-62512"/>
            </a:stretch>
          </a:blipFill>
        </p:spPr>
      </p:sp>
      <p:sp>
        <p:nvSpPr>
          <p:cNvPr id="10" name="TextBox 10"/>
          <p:cNvSpPr txBox="1"/>
          <p:nvPr/>
        </p:nvSpPr>
        <p:spPr>
          <a:xfrm>
            <a:off x="298407" y="2963911"/>
            <a:ext cx="17691185" cy="696386"/>
          </a:xfrm>
          <a:prstGeom prst="rect">
            <a:avLst/>
          </a:prstGeom>
        </p:spPr>
        <p:txBody>
          <a:bodyPr lIns="0" tIns="0" rIns="0" bIns="0" rtlCol="0" anchor="t">
            <a:spAutoFit/>
          </a:bodyPr>
          <a:lstStyle/>
          <a:p>
            <a:pPr algn="just">
              <a:lnSpc>
                <a:spcPts val="5729"/>
              </a:lnSpc>
            </a:pPr>
            <a:r>
              <a:rPr lang="en-US" sz="4092" b="1">
                <a:solidFill>
                  <a:srgbClr val="001C72"/>
                </a:solidFill>
                <a:latin typeface="Open Sauce Bold"/>
                <a:ea typeface="Open Sauce Bold"/>
                <a:cs typeface="Open Sauce Bold"/>
                <a:sym typeface="Open Sauce Bold"/>
              </a:rPr>
              <a:t>PURCHASE OF PU-OD / BAMBOO</a:t>
            </a:r>
          </a:p>
        </p:txBody>
      </p:sp>
      <p:sp>
        <p:nvSpPr>
          <p:cNvPr id="11" name="TextBox 11"/>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543341"/>
            <a:ext cx="14464386" cy="1608867"/>
          </a:xfrm>
          <a:prstGeom prst="rect">
            <a:avLst/>
          </a:prstGeom>
        </p:spPr>
        <p:txBody>
          <a:bodyPr lIns="0" tIns="0" rIns="0" bIns="0" rtlCol="0" anchor="t">
            <a:spAutoFit/>
          </a:bodyPr>
          <a:lstStyle/>
          <a:p>
            <a:pPr algn="l">
              <a:lnSpc>
                <a:spcPts val="6222"/>
              </a:lnSpc>
            </a:pPr>
            <a:r>
              <a:rPr lang="en-US" sz="6161" b="1" i="1" spc="-277">
                <a:solidFill>
                  <a:srgbClr val="1F79A9"/>
                </a:solidFill>
                <a:latin typeface="Open Sauce Bold Italics"/>
                <a:ea typeface="Open Sauce Bold Italics"/>
                <a:cs typeface="Open Sauce Bold Italics"/>
                <a:sym typeface="Open Sauce Bold Italics"/>
              </a:rPr>
              <a:t>OTHER MOOE (5029999099)</a:t>
            </a:r>
          </a:p>
          <a:p>
            <a:pPr algn="l">
              <a:lnSpc>
                <a:spcPts val="6222"/>
              </a:lnSpc>
            </a:pPr>
            <a:endParaRPr lang="en-US" sz="6161" b="1" i="1" spc="-277">
              <a:solidFill>
                <a:srgbClr val="1F79A9"/>
              </a:solidFill>
              <a:latin typeface="Open Sauce Bold Italics"/>
              <a:ea typeface="Open Sauce Bold Italics"/>
              <a:cs typeface="Open Sauce Bold Italics"/>
              <a:sym typeface="Open Sauce Bold Italics"/>
            </a:endParaRPr>
          </a:p>
        </p:txBody>
      </p:sp>
      <p:sp>
        <p:nvSpPr>
          <p:cNvPr id="4" name="Freeform 4"/>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3105724" y="4218978"/>
            <a:ext cx="12076552" cy="5386256"/>
          </a:xfrm>
          <a:custGeom>
            <a:avLst/>
            <a:gdLst/>
            <a:ahLst/>
            <a:cxnLst/>
            <a:rect l="l" t="t" r="r" b="b"/>
            <a:pathLst>
              <a:path w="12076552" h="5386256">
                <a:moveTo>
                  <a:pt x="0" y="0"/>
                </a:moveTo>
                <a:lnTo>
                  <a:pt x="12076552" y="0"/>
                </a:lnTo>
                <a:lnTo>
                  <a:pt x="12076552" y="5386256"/>
                </a:lnTo>
                <a:lnTo>
                  <a:pt x="0" y="5386256"/>
                </a:lnTo>
                <a:lnTo>
                  <a:pt x="0" y="0"/>
                </a:lnTo>
                <a:close/>
              </a:path>
            </a:pathLst>
          </a:custGeom>
          <a:blipFill>
            <a:blip r:embed="rId7"/>
            <a:stretch>
              <a:fillRect l="-113393" t="-220902" r="-110455" b="-87530"/>
            </a:stretch>
          </a:blipFill>
        </p:spPr>
      </p:sp>
      <p:sp>
        <p:nvSpPr>
          <p:cNvPr id="7" name="TextBox 7"/>
          <p:cNvSpPr txBox="1"/>
          <p:nvPr/>
        </p:nvSpPr>
        <p:spPr>
          <a:xfrm>
            <a:off x="118577" y="3209663"/>
            <a:ext cx="17691185" cy="1410990"/>
          </a:xfrm>
          <a:prstGeom prst="rect">
            <a:avLst/>
          </a:prstGeom>
        </p:spPr>
        <p:txBody>
          <a:bodyPr lIns="0" tIns="0" rIns="0" bIns="0" rtlCol="0" anchor="t">
            <a:spAutoFit/>
          </a:bodyPr>
          <a:lstStyle/>
          <a:p>
            <a:pPr algn="just">
              <a:lnSpc>
                <a:spcPts val="5729"/>
              </a:lnSpc>
            </a:pPr>
            <a:r>
              <a:rPr lang="en-US" sz="4092" b="1">
                <a:solidFill>
                  <a:srgbClr val="001C72"/>
                </a:solidFill>
                <a:latin typeface="Open Sauce Bold"/>
                <a:ea typeface="Open Sauce Bold"/>
                <a:cs typeface="Open Sauce Bold"/>
                <a:sym typeface="Open Sauce Bold"/>
              </a:rPr>
              <a:t>CUTTING OF LUMBER (within school premises)</a:t>
            </a:r>
          </a:p>
          <a:p>
            <a:pPr algn="just">
              <a:lnSpc>
                <a:spcPts val="5729"/>
              </a:lnSpc>
            </a:pPr>
            <a:endParaRPr lang="en-US" sz="4092" b="1">
              <a:solidFill>
                <a:srgbClr val="001C72"/>
              </a:solidFill>
              <a:latin typeface="Open Sauce Bold"/>
              <a:ea typeface="Open Sauce Bold"/>
              <a:cs typeface="Open Sauce Bold"/>
              <a:sym typeface="Open Sauce Bold"/>
            </a:endParaRPr>
          </a:p>
        </p:txBody>
      </p:sp>
      <p:sp>
        <p:nvSpPr>
          <p:cNvPr id="8" name="TextBox 8"/>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grpSp>
        <p:nvGrpSpPr>
          <p:cNvPr id="9" name="Group 9"/>
          <p:cNvGrpSpPr/>
          <p:nvPr/>
        </p:nvGrpSpPr>
        <p:grpSpPr>
          <a:xfrm>
            <a:off x="16838704" y="168654"/>
            <a:ext cx="1198896" cy="119889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p:spPr>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543341"/>
            <a:ext cx="14464386" cy="1608867"/>
          </a:xfrm>
          <a:prstGeom prst="rect">
            <a:avLst/>
          </a:prstGeom>
        </p:spPr>
        <p:txBody>
          <a:bodyPr lIns="0" tIns="0" rIns="0" bIns="0" rtlCol="0" anchor="t">
            <a:spAutoFit/>
          </a:bodyPr>
          <a:lstStyle/>
          <a:p>
            <a:pPr algn="l">
              <a:lnSpc>
                <a:spcPts val="6222"/>
              </a:lnSpc>
            </a:pPr>
            <a:r>
              <a:rPr lang="en-US" sz="6161" b="1" i="1" spc="-277">
                <a:solidFill>
                  <a:srgbClr val="1F79A9"/>
                </a:solidFill>
                <a:latin typeface="Open Sauce Bold Italics"/>
                <a:ea typeface="Open Sauce Bold Italics"/>
                <a:cs typeface="Open Sauce Bold Italics"/>
                <a:sym typeface="Open Sauce Bold Italics"/>
              </a:rPr>
              <a:t>OTHER MOOE (5029999099)</a:t>
            </a:r>
          </a:p>
          <a:p>
            <a:pPr algn="l">
              <a:lnSpc>
                <a:spcPts val="6222"/>
              </a:lnSpc>
            </a:pPr>
            <a:endParaRPr lang="en-US" sz="6161" b="1" i="1" spc="-277">
              <a:solidFill>
                <a:srgbClr val="1F79A9"/>
              </a:solidFill>
              <a:latin typeface="Open Sauce Bold Italics"/>
              <a:ea typeface="Open Sauce Bold Italics"/>
              <a:cs typeface="Open Sauce Bold Italics"/>
              <a:sym typeface="Open Sauce Bold Italics"/>
            </a:endParaRPr>
          </a:p>
        </p:txBody>
      </p:sp>
      <p:sp>
        <p:nvSpPr>
          <p:cNvPr id="4" name="Freeform 4"/>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6" name="Group 6"/>
          <p:cNvGrpSpPr/>
          <p:nvPr/>
        </p:nvGrpSpPr>
        <p:grpSpPr>
          <a:xfrm>
            <a:off x="16838704" y="168654"/>
            <a:ext cx="1198896" cy="119889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
        <p:nvSpPr>
          <p:cNvPr id="8" name="Freeform 8"/>
          <p:cNvSpPr/>
          <p:nvPr/>
        </p:nvSpPr>
        <p:spPr>
          <a:xfrm>
            <a:off x="4724400" y="4469596"/>
            <a:ext cx="8839200" cy="4343400"/>
          </a:xfrm>
          <a:custGeom>
            <a:avLst/>
            <a:gdLst/>
            <a:ahLst/>
            <a:cxnLst/>
            <a:rect l="l" t="t" r="r" b="b"/>
            <a:pathLst>
              <a:path w="10526951" h="5619744">
                <a:moveTo>
                  <a:pt x="0" y="0"/>
                </a:moveTo>
                <a:lnTo>
                  <a:pt x="10526951" y="0"/>
                </a:lnTo>
                <a:lnTo>
                  <a:pt x="10526951" y="5619744"/>
                </a:lnTo>
                <a:lnTo>
                  <a:pt x="0" y="5619744"/>
                </a:lnTo>
                <a:lnTo>
                  <a:pt x="0" y="0"/>
                </a:lnTo>
                <a:close/>
              </a:path>
            </a:pathLst>
          </a:custGeom>
          <a:blipFill>
            <a:blip r:embed="rId8"/>
            <a:stretch>
              <a:fillRect l="-26793" t="-281065" r="-434917" b="-210798"/>
            </a:stretch>
          </a:blipFill>
        </p:spPr>
      </p:sp>
      <p:sp>
        <p:nvSpPr>
          <p:cNvPr id="9" name="TextBox 9"/>
          <p:cNvSpPr txBox="1"/>
          <p:nvPr/>
        </p:nvSpPr>
        <p:spPr>
          <a:xfrm>
            <a:off x="118577" y="3209663"/>
            <a:ext cx="17691185" cy="696488"/>
          </a:xfrm>
          <a:prstGeom prst="rect">
            <a:avLst/>
          </a:prstGeom>
        </p:spPr>
        <p:txBody>
          <a:bodyPr lIns="0" tIns="0" rIns="0" bIns="0" rtlCol="0" anchor="t">
            <a:spAutoFit/>
          </a:bodyPr>
          <a:lstStyle/>
          <a:p>
            <a:pPr algn="just">
              <a:lnSpc>
                <a:spcPts val="5729"/>
              </a:lnSpc>
            </a:pPr>
            <a:r>
              <a:rPr lang="en-US" sz="4092" b="1">
                <a:solidFill>
                  <a:srgbClr val="001C72"/>
                </a:solidFill>
                <a:latin typeface="Open Sauce Bold"/>
                <a:ea typeface="Open Sauce Bold"/>
                <a:cs typeface="Open Sauce Bold"/>
                <a:sym typeface="Open Sauce Bold"/>
              </a:rPr>
              <a:t>HAULING OF MATERIALS</a:t>
            </a:r>
          </a:p>
        </p:txBody>
      </p:sp>
      <p:sp>
        <p:nvSpPr>
          <p:cNvPr id="10" name="TextBox 10"/>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543341"/>
            <a:ext cx="14464386" cy="1608867"/>
          </a:xfrm>
          <a:prstGeom prst="rect">
            <a:avLst/>
          </a:prstGeom>
        </p:spPr>
        <p:txBody>
          <a:bodyPr lIns="0" tIns="0" rIns="0" bIns="0" rtlCol="0" anchor="t">
            <a:spAutoFit/>
          </a:bodyPr>
          <a:lstStyle/>
          <a:p>
            <a:pPr algn="l">
              <a:lnSpc>
                <a:spcPts val="6222"/>
              </a:lnSpc>
            </a:pPr>
            <a:r>
              <a:rPr lang="en-US" sz="6161" b="1" i="1" spc="-277">
                <a:solidFill>
                  <a:srgbClr val="1F79A9"/>
                </a:solidFill>
                <a:latin typeface="Open Sauce Bold Italics"/>
                <a:ea typeface="Open Sauce Bold Italics"/>
                <a:cs typeface="Open Sauce Bold Italics"/>
                <a:sym typeface="Open Sauce Bold Italics"/>
              </a:rPr>
              <a:t>OTHER MOOE (5029999099)</a:t>
            </a:r>
          </a:p>
          <a:p>
            <a:pPr algn="l">
              <a:lnSpc>
                <a:spcPts val="6222"/>
              </a:lnSpc>
            </a:pPr>
            <a:endParaRPr lang="en-US" sz="6161" b="1" i="1" spc="-277">
              <a:solidFill>
                <a:srgbClr val="1F79A9"/>
              </a:solidFill>
              <a:latin typeface="Open Sauce Bold Italics"/>
              <a:ea typeface="Open Sauce Bold Italics"/>
              <a:cs typeface="Open Sauce Bold Italics"/>
              <a:sym typeface="Open Sauce Bold Italics"/>
            </a:endParaRPr>
          </a:p>
        </p:txBody>
      </p:sp>
      <p:sp>
        <p:nvSpPr>
          <p:cNvPr id="4" name="Freeform 4"/>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6" name="Group 6"/>
          <p:cNvGrpSpPr/>
          <p:nvPr/>
        </p:nvGrpSpPr>
        <p:grpSpPr>
          <a:xfrm>
            <a:off x="16838704" y="168654"/>
            <a:ext cx="1198896" cy="119889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
        <p:nvSpPr>
          <p:cNvPr id="8" name="Freeform 8"/>
          <p:cNvSpPr/>
          <p:nvPr/>
        </p:nvSpPr>
        <p:spPr>
          <a:xfrm>
            <a:off x="3835828" y="4312835"/>
            <a:ext cx="10616344" cy="5729114"/>
          </a:xfrm>
          <a:custGeom>
            <a:avLst/>
            <a:gdLst/>
            <a:ahLst/>
            <a:cxnLst/>
            <a:rect l="l" t="t" r="r" b="b"/>
            <a:pathLst>
              <a:path w="10616344" h="5729114">
                <a:moveTo>
                  <a:pt x="0" y="0"/>
                </a:moveTo>
                <a:lnTo>
                  <a:pt x="10616344" y="0"/>
                </a:lnTo>
                <a:lnTo>
                  <a:pt x="10616344" y="5729114"/>
                </a:lnTo>
                <a:lnTo>
                  <a:pt x="0" y="5729114"/>
                </a:lnTo>
                <a:lnTo>
                  <a:pt x="0" y="0"/>
                </a:lnTo>
                <a:close/>
              </a:path>
            </a:pathLst>
          </a:custGeom>
          <a:blipFill>
            <a:blip r:embed="rId8"/>
            <a:stretch>
              <a:fillRect l="-16206" t="-160972" r="-192660" b="-60972"/>
            </a:stretch>
          </a:blipFill>
        </p:spPr>
      </p:sp>
      <p:sp>
        <p:nvSpPr>
          <p:cNvPr id="9" name="TextBox 9"/>
          <p:cNvSpPr txBox="1"/>
          <p:nvPr/>
        </p:nvSpPr>
        <p:spPr>
          <a:xfrm>
            <a:off x="118577" y="3393168"/>
            <a:ext cx="17691185" cy="696386"/>
          </a:xfrm>
          <a:prstGeom prst="rect">
            <a:avLst/>
          </a:prstGeom>
        </p:spPr>
        <p:txBody>
          <a:bodyPr lIns="0" tIns="0" rIns="0" bIns="0" rtlCol="0" anchor="t">
            <a:spAutoFit/>
          </a:bodyPr>
          <a:lstStyle/>
          <a:p>
            <a:pPr algn="just">
              <a:lnSpc>
                <a:spcPts val="5729"/>
              </a:lnSpc>
            </a:pPr>
            <a:r>
              <a:rPr lang="en-US" sz="4092" b="1">
                <a:solidFill>
                  <a:srgbClr val="001C72"/>
                </a:solidFill>
                <a:latin typeface="Open Sauce Bold"/>
                <a:ea typeface="Open Sauce Bold"/>
                <a:cs typeface="Open Sauce Bold"/>
                <a:sym typeface="Open Sauce Bold"/>
              </a:rPr>
              <a:t>TRANSPORTATION EXPENSE(immersion of students)</a:t>
            </a:r>
          </a:p>
        </p:txBody>
      </p:sp>
      <p:sp>
        <p:nvSpPr>
          <p:cNvPr id="10" name="TextBox 10"/>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543341"/>
            <a:ext cx="14464386" cy="1608867"/>
          </a:xfrm>
          <a:prstGeom prst="rect">
            <a:avLst/>
          </a:prstGeom>
        </p:spPr>
        <p:txBody>
          <a:bodyPr lIns="0" tIns="0" rIns="0" bIns="0" rtlCol="0" anchor="t">
            <a:spAutoFit/>
          </a:bodyPr>
          <a:lstStyle/>
          <a:p>
            <a:pPr algn="l">
              <a:lnSpc>
                <a:spcPts val="6222"/>
              </a:lnSpc>
            </a:pPr>
            <a:r>
              <a:rPr lang="en-US" sz="6161" b="1" i="1" spc="-277">
                <a:solidFill>
                  <a:srgbClr val="1F79A9"/>
                </a:solidFill>
                <a:latin typeface="Open Sauce Bold Italics"/>
                <a:ea typeface="Open Sauce Bold Italics"/>
                <a:cs typeface="Open Sauce Bold Italics"/>
                <a:sym typeface="Open Sauce Bold Italics"/>
              </a:rPr>
              <a:t>OTHER MOOE (5029999099)</a:t>
            </a:r>
          </a:p>
          <a:p>
            <a:pPr algn="l">
              <a:lnSpc>
                <a:spcPts val="6222"/>
              </a:lnSpc>
            </a:pPr>
            <a:endParaRPr lang="en-US" sz="6161" b="1" i="1" spc="-277">
              <a:solidFill>
                <a:srgbClr val="1F79A9"/>
              </a:solidFill>
              <a:latin typeface="Open Sauce Bold Italics"/>
              <a:ea typeface="Open Sauce Bold Italics"/>
              <a:cs typeface="Open Sauce Bold Italics"/>
              <a:sym typeface="Open Sauce Bold Italics"/>
            </a:endParaRPr>
          </a:p>
        </p:txBody>
      </p:sp>
      <p:sp>
        <p:nvSpPr>
          <p:cNvPr id="4" name="Freeform 4"/>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6" name="Group 6"/>
          <p:cNvGrpSpPr/>
          <p:nvPr/>
        </p:nvGrpSpPr>
        <p:grpSpPr>
          <a:xfrm>
            <a:off x="16838704" y="168654"/>
            <a:ext cx="1198896" cy="119889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
        <p:nvSpPr>
          <p:cNvPr id="8" name="Freeform 8"/>
          <p:cNvSpPr/>
          <p:nvPr/>
        </p:nvSpPr>
        <p:spPr>
          <a:xfrm>
            <a:off x="4062027" y="5143500"/>
            <a:ext cx="10520936" cy="2559595"/>
          </a:xfrm>
          <a:custGeom>
            <a:avLst/>
            <a:gdLst/>
            <a:ahLst/>
            <a:cxnLst/>
            <a:rect l="l" t="t" r="r" b="b"/>
            <a:pathLst>
              <a:path w="10520936" h="2559595">
                <a:moveTo>
                  <a:pt x="0" y="0"/>
                </a:moveTo>
                <a:lnTo>
                  <a:pt x="10520936" y="0"/>
                </a:lnTo>
                <a:lnTo>
                  <a:pt x="10520936" y="2559595"/>
                </a:lnTo>
                <a:lnTo>
                  <a:pt x="0" y="2559595"/>
                </a:lnTo>
                <a:lnTo>
                  <a:pt x="0" y="0"/>
                </a:lnTo>
                <a:close/>
              </a:path>
            </a:pathLst>
          </a:custGeom>
          <a:blipFill>
            <a:blip r:embed="rId8"/>
            <a:stretch>
              <a:fillRect l="-18890" t="-672942" r="-321138" b="-244445"/>
            </a:stretch>
          </a:blipFill>
        </p:spPr>
      </p:sp>
      <p:sp>
        <p:nvSpPr>
          <p:cNvPr id="9" name="TextBox 9"/>
          <p:cNvSpPr txBox="1"/>
          <p:nvPr/>
        </p:nvSpPr>
        <p:spPr>
          <a:xfrm>
            <a:off x="118577" y="3393168"/>
            <a:ext cx="17691185" cy="696488"/>
          </a:xfrm>
          <a:prstGeom prst="rect">
            <a:avLst/>
          </a:prstGeom>
        </p:spPr>
        <p:txBody>
          <a:bodyPr lIns="0" tIns="0" rIns="0" bIns="0" rtlCol="0" anchor="t">
            <a:spAutoFit/>
          </a:bodyPr>
          <a:lstStyle/>
          <a:p>
            <a:pPr algn="just">
              <a:lnSpc>
                <a:spcPts val="5729"/>
              </a:lnSpc>
            </a:pPr>
            <a:r>
              <a:rPr lang="en-US" sz="4092" b="1">
                <a:solidFill>
                  <a:srgbClr val="001C72"/>
                </a:solidFill>
                <a:latin typeface="Open Sauce Bold"/>
                <a:ea typeface="Open Sauce Bold"/>
                <a:cs typeface="Open Sauce Bold"/>
                <a:sym typeface="Open Sauce Bold"/>
              </a:rPr>
              <a:t>TRANSPORTATION EXPENSE (Sports Meet)</a:t>
            </a:r>
          </a:p>
        </p:txBody>
      </p:sp>
      <p:sp>
        <p:nvSpPr>
          <p:cNvPr id="10" name="TextBox 10"/>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4450417"/>
            <a:ext cx="11014046" cy="1219145"/>
          </a:xfrm>
          <a:prstGeom prst="rect">
            <a:avLst/>
          </a:prstGeom>
        </p:spPr>
        <p:txBody>
          <a:bodyPr lIns="0" tIns="0" rIns="0" bIns="0" rtlCol="0" anchor="t">
            <a:spAutoFit/>
          </a:bodyPr>
          <a:lstStyle/>
          <a:p>
            <a:pPr algn="l">
              <a:lnSpc>
                <a:spcPts val="4738"/>
              </a:lnSpc>
            </a:pPr>
            <a:r>
              <a:rPr lang="en-US" sz="4691" b="1" i="1" spc="-211">
                <a:solidFill>
                  <a:srgbClr val="1F79A9"/>
                </a:solidFill>
                <a:latin typeface="Open Sauce Bold Italics"/>
                <a:ea typeface="Open Sauce Bold Italics"/>
                <a:cs typeface="Open Sauce Bold Italics"/>
                <a:sym typeface="Open Sauce Bold Italics"/>
              </a:rPr>
              <a:t>OTHER MOOE (5029999099)</a:t>
            </a:r>
          </a:p>
          <a:p>
            <a:pPr algn="l">
              <a:lnSpc>
                <a:spcPts val="4738"/>
              </a:lnSpc>
            </a:pPr>
            <a:endParaRPr lang="en-US" sz="4691" b="1" i="1" spc="-211">
              <a:solidFill>
                <a:srgbClr val="1F79A9"/>
              </a:solidFill>
              <a:latin typeface="Open Sauce Bold Italics"/>
              <a:ea typeface="Open Sauce Bold Italics"/>
              <a:cs typeface="Open Sauce Bold Italics"/>
              <a:sym typeface="Open Sauce Bold Italics"/>
            </a:endParaRPr>
          </a:p>
        </p:txBody>
      </p:sp>
      <p:sp>
        <p:nvSpPr>
          <p:cNvPr id="4" name="Freeform 4"/>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9439182" y="1668780"/>
            <a:ext cx="8389630" cy="8954871"/>
          </a:xfrm>
          <a:custGeom>
            <a:avLst/>
            <a:gdLst/>
            <a:ahLst/>
            <a:cxnLst/>
            <a:rect l="l" t="t" r="r" b="b"/>
            <a:pathLst>
              <a:path w="8389630" h="8954871">
                <a:moveTo>
                  <a:pt x="0" y="0"/>
                </a:moveTo>
                <a:lnTo>
                  <a:pt x="8389630" y="0"/>
                </a:lnTo>
                <a:lnTo>
                  <a:pt x="8389630" y="8954871"/>
                </a:lnTo>
                <a:lnTo>
                  <a:pt x="0" y="8954871"/>
                </a:lnTo>
                <a:lnTo>
                  <a:pt x="0" y="0"/>
                </a:lnTo>
                <a:close/>
              </a:path>
            </a:pathLst>
          </a:custGeom>
          <a:blipFill>
            <a:blip r:embed="rId7"/>
            <a:stretch>
              <a:fillRect l="-12238" t="-57330" r="-222424" b="-19034"/>
            </a:stretch>
          </a:blipFill>
        </p:spPr>
      </p:sp>
      <p:sp>
        <p:nvSpPr>
          <p:cNvPr id="7" name="TextBox 7"/>
          <p:cNvSpPr txBox="1"/>
          <p:nvPr/>
        </p:nvSpPr>
        <p:spPr>
          <a:xfrm>
            <a:off x="118577" y="4921205"/>
            <a:ext cx="17691185" cy="1410990"/>
          </a:xfrm>
          <a:prstGeom prst="rect">
            <a:avLst/>
          </a:prstGeom>
        </p:spPr>
        <p:txBody>
          <a:bodyPr lIns="0" tIns="0" rIns="0" bIns="0" rtlCol="0" anchor="t">
            <a:spAutoFit/>
          </a:bodyPr>
          <a:lstStyle/>
          <a:p>
            <a:pPr algn="just">
              <a:lnSpc>
                <a:spcPts val="5729"/>
              </a:lnSpc>
            </a:pPr>
            <a:r>
              <a:rPr lang="en-US" sz="4092" b="1">
                <a:solidFill>
                  <a:srgbClr val="001C72"/>
                </a:solidFill>
                <a:latin typeface="Open Sauce Bold"/>
                <a:ea typeface="Open Sauce Bold"/>
                <a:cs typeface="Open Sauce Bold"/>
                <a:sym typeface="Open Sauce Bold"/>
              </a:rPr>
              <a:t>RENTAL OF SOUND/EQUIPMENT</a:t>
            </a:r>
          </a:p>
          <a:p>
            <a:pPr algn="just">
              <a:lnSpc>
                <a:spcPts val="5729"/>
              </a:lnSpc>
            </a:pPr>
            <a:endParaRPr lang="en-US" sz="4092" b="1">
              <a:solidFill>
                <a:srgbClr val="001C72"/>
              </a:solidFill>
              <a:latin typeface="Open Sauce Bold"/>
              <a:ea typeface="Open Sauce Bold"/>
              <a:cs typeface="Open Sauce Bold"/>
              <a:sym typeface="Open Sauce Bold"/>
            </a:endParaRPr>
          </a:p>
        </p:txBody>
      </p:sp>
      <p:sp>
        <p:nvSpPr>
          <p:cNvPr id="8" name="TextBox 8"/>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grpSp>
        <p:nvGrpSpPr>
          <p:cNvPr id="9" name="Group 9"/>
          <p:cNvGrpSpPr/>
          <p:nvPr/>
        </p:nvGrpSpPr>
        <p:grpSpPr>
          <a:xfrm>
            <a:off x="16838704" y="168654"/>
            <a:ext cx="1198896" cy="119889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p:spPr>
        </p:sp>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3879473"/>
            <a:ext cx="12612745" cy="1399023"/>
          </a:xfrm>
          <a:prstGeom prst="rect">
            <a:avLst/>
          </a:prstGeom>
        </p:spPr>
        <p:txBody>
          <a:bodyPr lIns="0" tIns="0" rIns="0" bIns="0" rtlCol="0" anchor="t">
            <a:spAutoFit/>
          </a:bodyPr>
          <a:lstStyle/>
          <a:p>
            <a:pPr algn="l">
              <a:lnSpc>
                <a:spcPts val="5426"/>
              </a:lnSpc>
            </a:pPr>
            <a:r>
              <a:rPr lang="en-US" sz="5372" b="1" i="1" spc="-241">
                <a:solidFill>
                  <a:srgbClr val="1F79A9"/>
                </a:solidFill>
                <a:latin typeface="Open Sauce Bold Italics"/>
                <a:ea typeface="Open Sauce Bold Italics"/>
                <a:cs typeface="Open Sauce Bold Italics"/>
                <a:sym typeface="Open Sauce Bold Italics"/>
              </a:rPr>
              <a:t>OTHER MOOE (5029999099)</a:t>
            </a:r>
          </a:p>
          <a:p>
            <a:pPr algn="l">
              <a:lnSpc>
                <a:spcPts val="5426"/>
              </a:lnSpc>
            </a:pPr>
            <a:endParaRPr lang="en-US" sz="5372" b="1" i="1" spc="-241">
              <a:solidFill>
                <a:srgbClr val="1F79A9"/>
              </a:solidFill>
              <a:latin typeface="Open Sauce Bold Italics"/>
              <a:ea typeface="Open Sauce Bold Italics"/>
              <a:cs typeface="Open Sauce Bold Italics"/>
              <a:sym typeface="Open Sauce Bold Italics"/>
            </a:endParaRPr>
          </a:p>
        </p:txBody>
      </p:sp>
      <p:sp>
        <p:nvSpPr>
          <p:cNvPr id="4" name="Freeform 4"/>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9549573" y="2173430"/>
            <a:ext cx="7709727" cy="8113570"/>
          </a:xfrm>
          <a:custGeom>
            <a:avLst/>
            <a:gdLst/>
            <a:ahLst/>
            <a:cxnLst/>
            <a:rect l="l" t="t" r="r" b="b"/>
            <a:pathLst>
              <a:path w="7709727" h="8113570">
                <a:moveTo>
                  <a:pt x="0" y="0"/>
                </a:moveTo>
                <a:lnTo>
                  <a:pt x="7709727" y="0"/>
                </a:lnTo>
                <a:lnTo>
                  <a:pt x="7709727" y="8113570"/>
                </a:lnTo>
                <a:lnTo>
                  <a:pt x="0" y="8113570"/>
                </a:lnTo>
                <a:lnTo>
                  <a:pt x="0" y="0"/>
                </a:lnTo>
                <a:close/>
              </a:path>
            </a:pathLst>
          </a:custGeom>
          <a:blipFill>
            <a:blip r:embed="rId7"/>
            <a:stretch>
              <a:fillRect l="-117095" t="-51839" r="-111379" b="-23731"/>
            </a:stretch>
          </a:blipFill>
        </p:spPr>
      </p:sp>
      <p:sp>
        <p:nvSpPr>
          <p:cNvPr id="7" name="TextBox 7"/>
          <p:cNvSpPr txBox="1"/>
          <p:nvPr/>
        </p:nvSpPr>
        <p:spPr>
          <a:xfrm>
            <a:off x="118577" y="4546643"/>
            <a:ext cx="8237948" cy="2840196"/>
          </a:xfrm>
          <a:prstGeom prst="rect">
            <a:avLst/>
          </a:prstGeom>
        </p:spPr>
        <p:txBody>
          <a:bodyPr lIns="0" tIns="0" rIns="0" bIns="0" rtlCol="0" anchor="t">
            <a:spAutoFit/>
          </a:bodyPr>
          <a:lstStyle/>
          <a:p>
            <a:pPr algn="just">
              <a:lnSpc>
                <a:spcPts val="5729"/>
              </a:lnSpc>
            </a:pPr>
            <a:r>
              <a:rPr lang="en-US" sz="4092" b="1">
                <a:solidFill>
                  <a:srgbClr val="001C72"/>
                </a:solidFill>
                <a:latin typeface="Open Sauce Bold"/>
                <a:ea typeface="Open Sauce Bold"/>
                <a:cs typeface="Open Sauce Bold"/>
                <a:sym typeface="Open Sauce Bold"/>
              </a:rPr>
              <a:t>PROVISION OF DEEP WELL OR INSTALLATION OF JETMATIC PUMP</a:t>
            </a:r>
          </a:p>
          <a:p>
            <a:pPr algn="just">
              <a:lnSpc>
                <a:spcPts val="5729"/>
              </a:lnSpc>
            </a:pPr>
            <a:endParaRPr lang="en-US" sz="4092" b="1">
              <a:solidFill>
                <a:srgbClr val="001C72"/>
              </a:solidFill>
              <a:latin typeface="Open Sauce Bold"/>
              <a:ea typeface="Open Sauce Bold"/>
              <a:cs typeface="Open Sauce Bold"/>
              <a:sym typeface="Open Sauce Bold"/>
            </a:endParaRPr>
          </a:p>
        </p:txBody>
      </p:sp>
      <p:sp>
        <p:nvSpPr>
          <p:cNvPr id="8" name="TextBox 8"/>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grpSp>
        <p:nvGrpSpPr>
          <p:cNvPr id="9" name="Group 9"/>
          <p:cNvGrpSpPr/>
          <p:nvPr/>
        </p:nvGrpSpPr>
        <p:grpSpPr>
          <a:xfrm>
            <a:off x="16838704" y="168654"/>
            <a:ext cx="1198896" cy="119889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p:spPr>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584325" y="4393419"/>
            <a:ext cx="9119350" cy="5893581"/>
          </a:xfrm>
          <a:custGeom>
            <a:avLst/>
            <a:gdLst/>
            <a:ahLst/>
            <a:cxnLst/>
            <a:rect l="l" t="t" r="r" b="b"/>
            <a:pathLst>
              <a:path w="9119350" h="5893581">
                <a:moveTo>
                  <a:pt x="0" y="0"/>
                </a:moveTo>
                <a:lnTo>
                  <a:pt x="9119350" y="0"/>
                </a:lnTo>
                <a:lnTo>
                  <a:pt x="9119350" y="5893581"/>
                </a:lnTo>
                <a:lnTo>
                  <a:pt x="0" y="5893581"/>
                </a:lnTo>
                <a:lnTo>
                  <a:pt x="0" y="0"/>
                </a:lnTo>
                <a:close/>
              </a:path>
            </a:pathLst>
          </a:custGeom>
          <a:blipFill>
            <a:blip r:embed="rId7"/>
            <a:stretch>
              <a:fillRect l="-19239" t="-183581" r="-284103" b="-67478"/>
            </a:stretch>
          </a:blipFill>
        </p:spPr>
      </p:sp>
      <p:sp>
        <p:nvSpPr>
          <p:cNvPr id="6" name="TextBox 6"/>
          <p:cNvSpPr txBox="1"/>
          <p:nvPr/>
        </p:nvSpPr>
        <p:spPr>
          <a:xfrm>
            <a:off x="118577" y="2379213"/>
            <a:ext cx="12612745" cy="1399023"/>
          </a:xfrm>
          <a:prstGeom prst="rect">
            <a:avLst/>
          </a:prstGeom>
        </p:spPr>
        <p:txBody>
          <a:bodyPr lIns="0" tIns="0" rIns="0" bIns="0" rtlCol="0" anchor="t">
            <a:spAutoFit/>
          </a:bodyPr>
          <a:lstStyle/>
          <a:p>
            <a:pPr algn="l">
              <a:lnSpc>
                <a:spcPts val="5426"/>
              </a:lnSpc>
            </a:pPr>
            <a:r>
              <a:rPr lang="en-US" sz="5372" b="1" i="1" spc="-241">
                <a:solidFill>
                  <a:srgbClr val="1F79A9"/>
                </a:solidFill>
                <a:latin typeface="Open Sauce Bold Italics"/>
                <a:ea typeface="Open Sauce Bold Italics"/>
                <a:cs typeface="Open Sauce Bold Italics"/>
                <a:sym typeface="Open Sauce Bold Italics"/>
              </a:rPr>
              <a:t>OTHER MOOE (5029999099)</a:t>
            </a:r>
          </a:p>
          <a:p>
            <a:pPr algn="l">
              <a:lnSpc>
                <a:spcPts val="5426"/>
              </a:lnSpc>
            </a:pPr>
            <a:endParaRPr lang="en-US" sz="5372" b="1" i="1" spc="-241">
              <a:solidFill>
                <a:srgbClr val="1F79A9"/>
              </a:solidFill>
              <a:latin typeface="Open Sauce Bold Italics"/>
              <a:ea typeface="Open Sauce Bold Italics"/>
              <a:cs typeface="Open Sauce Bold Italics"/>
              <a:sym typeface="Open Sauce Bold Italics"/>
            </a:endParaRPr>
          </a:p>
        </p:txBody>
      </p:sp>
      <p:sp>
        <p:nvSpPr>
          <p:cNvPr id="7" name="TextBox 7"/>
          <p:cNvSpPr txBox="1"/>
          <p:nvPr/>
        </p:nvSpPr>
        <p:spPr>
          <a:xfrm>
            <a:off x="118577" y="3087837"/>
            <a:ext cx="8237948" cy="696386"/>
          </a:xfrm>
          <a:prstGeom prst="rect">
            <a:avLst/>
          </a:prstGeom>
        </p:spPr>
        <p:txBody>
          <a:bodyPr lIns="0" tIns="0" rIns="0" bIns="0" rtlCol="0" anchor="t">
            <a:spAutoFit/>
          </a:bodyPr>
          <a:lstStyle/>
          <a:p>
            <a:pPr algn="just">
              <a:lnSpc>
                <a:spcPts val="5729"/>
              </a:lnSpc>
            </a:pPr>
            <a:r>
              <a:rPr lang="en-US" sz="4092" b="1">
                <a:solidFill>
                  <a:srgbClr val="001C72"/>
                </a:solidFill>
                <a:latin typeface="Open Sauce Bold"/>
                <a:ea typeface="Open Sauce Bold"/>
                <a:cs typeface="Open Sauce Bold"/>
                <a:sym typeface="Open Sauce Bold"/>
              </a:rPr>
              <a:t>RELOCATION EXPENSE</a:t>
            </a:r>
          </a:p>
        </p:txBody>
      </p:sp>
      <p:sp>
        <p:nvSpPr>
          <p:cNvPr id="8" name="TextBox 8"/>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grpSp>
        <p:nvGrpSpPr>
          <p:cNvPr id="9" name="Group 9"/>
          <p:cNvGrpSpPr/>
          <p:nvPr/>
        </p:nvGrpSpPr>
        <p:grpSpPr>
          <a:xfrm>
            <a:off x="16838704" y="168654"/>
            <a:ext cx="1198896" cy="119889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18577" y="2460616"/>
            <a:ext cx="17381180" cy="2614651"/>
          </a:xfrm>
          <a:prstGeom prst="rect">
            <a:avLst/>
          </a:prstGeom>
        </p:spPr>
        <p:txBody>
          <a:bodyPr lIns="0" tIns="0" rIns="0" bIns="0" rtlCol="0" anchor="t">
            <a:spAutoFit/>
          </a:bodyPr>
          <a:lstStyle/>
          <a:p>
            <a:pPr algn="l">
              <a:lnSpc>
                <a:spcPts val="5102"/>
              </a:lnSpc>
            </a:pPr>
            <a:r>
              <a:rPr lang="en-US" sz="5051" b="1" i="1" spc="-227">
                <a:solidFill>
                  <a:srgbClr val="1F79A9"/>
                </a:solidFill>
                <a:latin typeface="Open Sauce Bold Italics"/>
                <a:ea typeface="Open Sauce Bold Italics"/>
                <a:cs typeface="Open Sauce Bold Italics"/>
                <a:sym typeface="Open Sauce Bold Italics"/>
              </a:rPr>
              <a:t>SEMI-EXPENDABLE INFORMATION AND COMMUNICATIONS TECHNOLOGY EQUIPMENT EXPENSES (5020321003)</a:t>
            </a:r>
          </a:p>
          <a:p>
            <a:pPr algn="l">
              <a:lnSpc>
                <a:spcPts val="5102"/>
              </a:lnSpc>
            </a:pPr>
            <a:endParaRPr lang="en-US" sz="5051" b="1" i="1" spc="-227">
              <a:solidFill>
                <a:srgbClr val="1F79A9"/>
              </a:solidFill>
              <a:latin typeface="Open Sauce Bold Italics"/>
              <a:ea typeface="Open Sauce Bold Italics"/>
              <a:cs typeface="Open Sauce Bold Italics"/>
              <a:sym typeface="Open Sauce Bold Italics"/>
            </a:endParaRPr>
          </a:p>
        </p:txBody>
      </p:sp>
      <p:sp>
        <p:nvSpPr>
          <p:cNvPr id="4" name="Freeform 4"/>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TextBox 6"/>
          <p:cNvSpPr txBox="1"/>
          <p:nvPr/>
        </p:nvSpPr>
        <p:spPr>
          <a:xfrm>
            <a:off x="118577" y="4602074"/>
            <a:ext cx="17381180" cy="1889537"/>
          </a:xfrm>
          <a:prstGeom prst="rect">
            <a:avLst/>
          </a:prstGeom>
        </p:spPr>
        <p:txBody>
          <a:bodyPr lIns="0" tIns="0" rIns="0" bIns="0" rtlCol="0" anchor="t">
            <a:spAutoFit/>
          </a:bodyPr>
          <a:lstStyle/>
          <a:p>
            <a:pPr algn="just">
              <a:lnSpc>
                <a:spcPts val="5040"/>
              </a:lnSpc>
            </a:pPr>
            <a:r>
              <a:rPr lang="en-US" sz="3600" b="1">
                <a:solidFill>
                  <a:srgbClr val="001C72"/>
                </a:solidFill>
                <a:latin typeface="Open Sauce Bold"/>
                <a:ea typeface="Open Sauce Bold"/>
                <a:cs typeface="Open Sauce Bold"/>
                <a:sym typeface="Open Sauce Bold"/>
              </a:rPr>
              <a:t>This account is used to recognize the cost/fair value of the purchased/acquired information and communications technology equipment</a:t>
            </a:r>
          </a:p>
        </p:txBody>
      </p:sp>
      <p:sp>
        <p:nvSpPr>
          <p:cNvPr id="7" name="TextBox 7"/>
          <p:cNvSpPr txBox="1"/>
          <p:nvPr/>
        </p:nvSpPr>
        <p:spPr>
          <a:xfrm>
            <a:off x="118577" y="6619991"/>
            <a:ext cx="18745459" cy="3484428"/>
          </a:xfrm>
          <a:prstGeom prst="rect">
            <a:avLst/>
          </a:prstGeom>
        </p:spPr>
        <p:txBody>
          <a:bodyPr lIns="0" tIns="0" rIns="0" bIns="0" rtlCol="0" anchor="t">
            <a:spAutoFit/>
          </a:bodyPr>
          <a:lstStyle/>
          <a:p>
            <a:pPr marL="713928" lvl="1" indent="-356964" algn="just">
              <a:lnSpc>
                <a:spcPts val="4629"/>
              </a:lnSpc>
              <a:buFont typeface="Arial"/>
              <a:buChar char="•"/>
            </a:pPr>
            <a:r>
              <a:rPr lang="en-US" sz="3306" b="1">
                <a:solidFill>
                  <a:srgbClr val="001C72"/>
                </a:solidFill>
                <a:latin typeface="Open Sauce Bold"/>
                <a:ea typeface="Open Sauce Bold"/>
                <a:cs typeface="Open Sauce Bold"/>
                <a:sym typeface="Open Sauce Bold"/>
              </a:rPr>
              <a:t>desktop computer</a:t>
            </a:r>
          </a:p>
          <a:p>
            <a:pPr marL="713928" lvl="1" indent="-356964" algn="just">
              <a:lnSpc>
                <a:spcPts val="4629"/>
              </a:lnSpc>
              <a:buFont typeface="Arial"/>
              <a:buChar char="•"/>
            </a:pPr>
            <a:r>
              <a:rPr lang="en-US" sz="3306" b="1">
                <a:solidFill>
                  <a:srgbClr val="001C72"/>
                </a:solidFill>
                <a:latin typeface="Open Sauce Bold"/>
                <a:ea typeface="Open Sauce Bold"/>
                <a:cs typeface="Open Sauce Bold"/>
                <a:sym typeface="Open Sauce Bold"/>
              </a:rPr>
              <a:t>DLP projector</a:t>
            </a:r>
          </a:p>
          <a:p>
            <a:pPr marL="713928" lvl="1" indent="-356964" algn="just">
              <a:lnSpc>
                <a:spcPts val="4629"/>
              </a:lnSpc>
              <a:buFont typeface="Arial"/>
              <a:buChar char="•"/>
            </a:pPr>
            <a:r>
              <a:rPr lang="en-US" sz="3306" b="1">
                <a:solidFill>
                  <a:srgbClr val="001C72"/>
                </a:solidFill>
                <a:latin typeface="Open Sauce Bold"/>
                <a:ea typeface="Open Sauce Bold"/>
                <a:cs typeface="Open Sauce Bold"/>
                <a:sym typeface="Open Sauce Bold"/>
              </a:rPr>
              <a:t>laptops</a:t>
            </a:r>
          </a:p>
          <a:p>
            <a:pPr marL="713928" lvl="1" indent="-356964" algn="just">
              <a:lnSpc>
                <a:spcPts val="4629"/>
              </a:lnSpc>
              <a:buFont typeface="Arial"/>
              <a:buChar char="•"/>
            </a:pPr>
            <a:r>
              <a:rPr lang="en-US" sz="3306" b="1">
                <a:solidFill>
                  <a:srgbClr val="001C72"/>
                </a:solidFill>
                <a:latin typeface="Open Sauce Bold"/>
                <a:ea typeface="Open Sauce Bold"/>
                <a:cs typeface="Open Sauce Bold"/>
                <a:sym typeface="Open Sauce Bold"/>
              </a:rPr>
              <a:t>printers &amp; scanners</a:t>
            </a:r>
          </a:p>
          <a:p>
            <a:pPr marL="713928" lvl="1" indent="-356964" algn="just">
              <a:lnSpc>
                <a:spcPts val="4629"/>
              </a:lnSpc>
              <a:buFont typeface="Arial"/>
              <a:buChar char="•"/>
            </a:pPr>
            <a:r>
              <a:rPr lang="en-US" sz="3306" b="1">
                <a:solidFill>
                  <a:srgbClr val="001C72"/>
                </a:solidFill>
                <a:latin typeface="Open Sauce Bold"/>
                <a:ea typeface="Open Sauce Bold"/>
                <a:cs typeface="Open Sauce Bold"/>
                <a:sym typeface="Open Sauce Bold"/>
              </a:rPr>
              <a:t>internet modem/pocket WIFI</a:t>
            </a:r>
          </a:p>
          <a:p>
            <a:pPr marL="713928" lvl="1" indent="-356964" algn="just">
              <a:lnSpc>
                <a:spcPts val="4629"/>
              </a:lnSpc>
              <a:buFont typeface="Arial"/>
              <a:buChar char="•"/>
            </a:pPr>
            <a:r>
              <a:rPr lang="en-US" sz="3306" b="1">
                <a:solidFill>
                  <a:srgbClr val="001C72"/>
                </a:solidFill>
                <a:latin typeface="Open Sauce Bold"/>
                <a:ea typeface="Open Sauce Bold"/>
                <a:cs typeface="Open Sauce Bold"/>
                <a:sym typeface="Open Sauce Bold"/>
              </a:rPr>
              <a:t>CCTV and the like, costing less than 50,000 for the use in government operations.</a:t>
            </a:r>
          </a:p>
        </p:txBody>
      </p:sp>
      <p:sp>
        <p:nvSpPr>
          <p:cNvPr id="8" name="TextBox 8"/>
          <p:cNvSpPr txBox="1"/>
          <p:nvPr/>
        </p:nvSpPr>
        <p:spPr>
          <a:xfrm>
            <a:off x="118577" y="104775"/>
            <a:ext cx="7114859"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grpSp>
        <p:nvGrpSpPr>
          <p:cNvPr id="9" name="Group 9"/>
          <p:cNvGrpSpPr/>
          <p:nvPr/>
        </p:nvGrpSpPr>
        <p:grpSpPr>
          <a:xfrm>
            <a:off x="16838704" y="168654"/>
            <a:ext cx="1198896" cy="119889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16838704" y="168654"/>
            <a:ext cx="1198896" cy="119889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
        <p:nvSpPr>
          <p:cNvPr id="7" name="Freeform 7"/>
          <p:cNvSpPr/>
          <p:nvPr/>
        </p:nvSpPr>
        <p:spPr>
          <a:xfrm>
            <a:off x="4286590" y="4432550"/>
            <a:ext cx="9714819" cy="5854450"/>
          </a:xfrm>
          <a:custGeom>
            <a:avLst/>
            <a:gdLst/>
            <a:ahLst/>
            <a:cxnLst/>
            <a:rect l="l" t="t" r="r" b="b"/>
            <a:pathLst>
              <a:path w="9714819" h="5854450">
                <a:moveTo>
                  <a:pt x="0" y="0"/>
                </a:moveTo>
                <a:lnTo>
                  <a:pt x="9714820" y="0"/>
                </a:lnTo>
                <a:lnTo>
                  <a:pt x="9714820" y="5854450"/>
                </a:lnTo>
                <a:lnTo>
                  <a:pt x="0" y="5854450"/>
                </a:lnTo>
                <a:lnTo>
                  <a:pt x="0" y="0"/>
                </a:lnTo>
                <a:close/>
              </a:path>
            </a:pathLst>
          </a:custGeom>
          <a:blipFill>
            <a:blip r:embed="rId8"/>
            <a:stretch>
              <a:fillRect l="-13922" t="-151372" r="-210386" b="-51340"/>
            </a:stretch>
          </a:blipFill>
        </p:spPr>
      </p:sp>
      <p:sp>
        <p:nvSpPr>
          <p:cNvPr id="8" name="TextBox 8"/>
          <p:cNvSpPr txBox="1"/>
          <p:nvPr/>
        </p:nvSpPr>
        <p:spPr>
          <a:xfrm>
            <a:off x="118577" y="2385201"/>
            <a:ext cx="12612745" cy="1399023"/>
          </a:xfrm>
          <a:prstGeom prst="rect">
            <a:avLst/>
          </a:prstGeom>
        </p:spPr>
        <p:txBody>
          <a:bodyPr lIns="0" tIns="0" rIns="0" bIns="0" rtlCol="0" anchor="t">
            <a:spAutoFit/>
          </a:bodyPr>
          <a:lstStyle/>
          <a:p>
            <a:pPr algn="l">
              <a:lnSpc>
                <a:spcPts val="5426"/>
              </a:lnSpc>
            </a:pPr>
            <a:r>
              <a:rPr lang="en-US" sz="5372" b="1" i="1" spc="-241">
                <a:solidFill>
                  <a:srgbClr val="1F79A9"/>
                </a:solidFill>
                <a:latin typeface="Open Sauce Bold Italics"/>
                <a:ea typeface="Open Sauce Bold Italics"/>
                <a:cs typeface="Open Sauce Bold Italics"/>
                <a:sym typeface="Open Sauce Bold Italics"/>
              </a:rPr>
              <a:t>OTHER MOOE (5029999099)</a:t>
            </a:r>
          </a:p>
          <a:p>
            <a:pPr algn="l">
              <a:lnSpc>
                <a:spcPts val="5426"/>
              </a:lnSpc>
            </a:pPr>
            <a:endParaRPr lang="en-US" sz="5372" b="1" i="1" spc="-241">
              <a:solidFill>
                <a:srgbClr val="1F79A9"/>
              </a:solidFill>
              <a:latin typeface="Open Sauce Bold Italics"/>
              <a:ea typeface="Open Sauce Bold Italics"/>
              <a:cs typeface="Open Sauce Bold Italics"/>
              <a:sym typeface="Open Sauce Bold Italics"/>
            </a:endParaRPr>
          </a:p>
        </p:txBody>
      </p:sp>
      <p:sp>
        <p:nvSpPr>
          <p:cNvPr id="9" name="TextBox 9"/>
          <p:cNvSpPr txBox="1"/>
          <p:nvPr/>
        </p:nvSpPr>
        <p:spPr>
          <a:xfrm>
            <a:off x="118577" y="2990128"/>
            <a:ext cx="5668374" cy="2153706"/>
          </a:xfrm>
          <a:prstGeom prst="rect">
            <a:avLst/>
          </a:prstGeom>
        </p:spPr>
        <p:txBody>
          <a:bodyPr lIns="0" tIns="0" rIns="0" bIns="0" rtlCol="0" anchor="t">
            <a:spAutoFit/>
          </a:bodyPr>
          <a:lstStyle/>
          <a:p>
            <a:pPr algn="l">
              <a:lnSpc>
                <a:spcPts val="5729"/>
              </a:lnSpc>
            </a:pPr>
            <a:r>
              <a:rPr lang="en-US" sz="4092" b="1">
                <a:solidFill>
                  <a:srgbClr val="001C72"/>
                </a:solidFill>
                <a:latin typeface="Open Sauce Bold"/>
                <a:ea typeface="Open Sauce Bold"/>
                <a:cs typeface="Open Sauce Bold"/>
                <a:sym typeface="Open Sauce Bold"/>
              </a:rPr>
              <a:t>SURVEY EXPENSE</a:t>
            </a:r>
          </a:p>
          <a:p>
            <a:pPr algn="l">
              <a:lnSpc>
                <a:spcPts val="5729"/>
              </a:lnSpc>
            </a:pPr>
            <a:r>
              <a:rPr lang="en-US" sz="4092" b="1">
                <a:solidFill>
                  <a:srgbClr val="001C72"/>
                </a:solidFill>
                <a:latin typeface="Open Sauce Bold"/>
                <a:ea typeface="Open Sauce Bold"/>
                <a:cs typeface="Open Sauce Bold"/>
                <a:sym typeface="Open Sauce Bold"/>
              </a:rPr>
              <a:t>(for subdivision plan)</a:t>
            </a:r>
          </a:p>
          <a:p>
            <a:pPr algn="l">
              <a:lnSpc>
                <a:spcPts val="5729"/>
              </a:lnSpc>
            </a:pPr>
            <a:endParaRPr lang="en-US" sz="4092" b="1">
              <a:solidFill>
                <a:srgbClr val="001C72"/>
              </a:solidFill>
              <a:latin typeface="Open Sauce Bold"/>
              <a:ea typeface="Open Sauce Bold"/>
              <a:cs typeface="Open Sauce Bold"/>
              <a:sym typeface="Open Sauce Bold"/>
            </a:endParaRPr>
          </a:p>
        </p:txBody>
      </p:sp>
      <p:sp>
        <p:nvSpPr>
          <p:cNvPr id="10" name="TextBox 10"/>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16838704" y="168654"/>
            <a:ext cx="1198896" cy="119889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
        <p:nvSpPr>
          <p:cNvPr id="7" name="Freeform 7"/>
          <p:cNvSpPr/>
          <p:nvPr/>
        </p:nvSpPr>
        <p:spPr>
          <a:xfrm>
            <a:off x="686080" y="3784223"/>
            <a:ext cx="7734081" cy="6502777"/>
          </a:xfrm>
          <a:custGeom>
            <a:avLst/>
            <a:gdLst/>
            <a:ahLst/>
            <a:cxnLst/>
            <a:rect l="l" t="t" r="r" b="b"/>
            <a:pathLst>
              <a:path w="7734081" h="6502777">
                <a:moveTo>
                  <a:pt x="0" y="0"/>
                </a:moveTo>
                <a:lnTo>
                  <a:pt x="7734081" y="0"/>
                </a:lnTo>
                <a:lnTo>
                  <a:pt x="7734081" y="6502777"/>
                </a:lnTo>
                <a:lnTo>
                  <a:pt x="0" y="6502777"/>
                </a:lnTo>
                <a:lnTo>
                  <a:pt x="0" y="0"/>
                </a:lnTo>
                <a:close/>
              </a:path>
            </a:pathLst>
          </a:custGeom>
          <a:blipFill>
            <a:blip r:embed="rId8"/>
            <a:stretch>
              <a:fillRect l="-13322" t="-98876" r="-221843" b="-25352"/>
            </a:stretch>
          </a:blipFill>
        </p:spPr>
      </p:sp>
      <p:sp>
        <p:nvSpPr>
          <p:cNvPr id="8" name="Freeform 8"/>
          <p:cNvSpPr/>
          <p:nvPr/>
        </p:nvSpPr>
        <p:spPr>
          <a:xfrm>
            <a:off x="9544883" y="2173430"/>
            <a:ext cx="8248757" cy="8332025"/>
          </a:xfrm>
          <a:custGeom>
            <a:avLst/>
            <a:gdLst/>
            <a:ahLst/>
            <a:cxnLst/>
            <a:rect l="l" t="t" r="r" b="b"/>
            <a:pathLst>
              <a:path w="8248757" h="8332025">
                <a:moveTo>
                  <a:pt x="0" y="0"/>
                </a:moveTo>
                <a:lnTo>
                  <a:pt x="8248757" y="0"/>
                </a:lnTo>
                <a:lnTo>
                  <a:pt x="8248757" y="8332025"/>
                </a:lnTo>
                <a:lnTo>
                  <a:pt x="0" y="8332025"/>
                </a:lnTo>
                <a:lnTo>
                  <a:pt x="0" y="0"/>
                </a:lnTo>
                <a:close/>
              </a:path>
            </a:pathLst>
          </a:custGeom>
          <a:blipFill>
            <a:blip r:embed="rId9"/>
            <a:stretch>
              <a:fillRect l="-12833" t="-55393" r="-210015" b="-24393"/>
            </a:stretch>
          </a:blipFill>
        </p:spPr>
      </p:sp>
      <p:sp>
        <p:nvSpPr>
          <p:cNvPr id="9" name="TextBox 9"/>
          <p:cNvSpPr txBox="1"/>
          <p:nvPr/>
        </p:nvSpPr>
        <p:spPr>
          <a:xfrm>
            <a:off x="118577" y="2074615"/>
            <a:ext cx="12612745" cy="1399023"/>
          </a:xfrm>
          <a:prstGeom prst="rect">
            <a:avLst/>
          </a:prstGeom>
        </p:spPr>
        <p:txBody>
          <a:bodyPr lIns="0" tIns="0" rIns="0" bIns="0" rtlCol="0" anchor="t">
            <a:spAutoFit/>
          </a:bodyPr>
          <a:lstStyle/>
          <a:p>
            <a:pPr algn="l">
              <a:lnSpc>
                <a:spcPts val="5426"/>
              </a:lnSpc>
            </a:pPr>
            <a:r>
              <a:rPr lang="en-US" sz="5372" b="1" i="1" spc="-241">
                <a:solidFill>
                  <a:srgbClr val="1F79A9"/>
                </a:solidFill>
                <a:latin typeface="Open Sauce Bold Italics"/>
                <a:ea typeface="Open Sauce Bold Italics"/>
                <a:cs typeface="Open Sauce Bold Italics"/>
                <a:sym typeface="Open Sauce Bold Italics"/>
              </a:rPr>
              <a:t>OTHER MOOE (5029999099)</a:t>
            </a:r>
          </a:p>
          <a:p>
            <a:pPr algn="l">
              <a:lnSpc>
                <a:spcPts val="5426"/>
              </a:lnSpc>
            </a:pPr>
            <a:endParaRPr lang="en-US" sz="5372" b="1" i="1" spc="-241">
              <a:solidFill>
                <a:srgbClr val="1F79A9"/>
              </a:solidFill>
              <a:latin typeface="Open Sauce Bold Italics"/>
              <a:ea typeface="Open Sauce Bold Italics"/>
              <a:cs typeface="Open Sauce Bold Italics"/>
              <a:sym typeface="Open Sauce Bold Italics"/>
            </a:endParaRPr>
          </a:p>
        </p:txBody>
      </p:sp>
      <p:sp>
        <p:nvSpPr>
          <p:cNvPr id="10" name="TextBox 10"/>
          <p:cNvSpPr txBox="1"/>
          <p:nvPr/>
        </p:nvSpPr>
        <p:spPr>
          <a:xfrm>
            <a:off x="118577" y="2767992"/>
            <a:ext cx="11776768" cy="705646"/>
          </a:xfrm>
          <a:prstGeom prst="rect">
            <a:avLst/>
          </a:prstGeom>
        </p:spPr>
        <p:txBody>
          <a:bodyPr lIns="0" tIns="0" rIns="0" bIns="0" rtlCol="0" anchor="t">
            <a:spAutoFit/>
          </a:bodyPr>
          <a:lstStyle/>
          <a:p>
            <a:pPr algn="l">
              <a:lnSpc>
                <a:spcPts val="5729"/>
              </a:lnSpc>
            </a:pPr>
            <a:r>
              <a:rPr lang="en-US" sz="4092" b="1">
                <a:solidFill>
                  <a:srgbClr val="001C72"/>
                </a:solidFill>
                <a:latin typeface="Open Sauce Bold"/>
                <a:ea typeface="Open Sauce Bold"/>
                <a:cs typeface="Open Sauce Bold"/>
                <a:sym typeface="Open Sauce Bold"/>
              </a:rPr>
              <a:t>FOOD PURCHASE OF INGREDIENTS</a:t>
            </a:r>
          </a:p>
        </p:txBody>
      </p:sp>
      <p:sp>
        <p:nvSpPr>
          <p:cNvPr id="11" name="TextBox 11"/>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16838704" y="168654"/>
            <a:ext cx="1198896" cy="119889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
        <p:nvSpPr>
          <p:cNvPr id="7" name="Freeform 7"/>
          <p:cNvSpPr/>
          <p:nvPr/>
        </p:nvSpPr>
        <p:spPr>
          <a:xfrm>
            <a:off x="345876" y="4022528"/>
            <a:ext cx="8641174" cy="5849037"/>
          </a:xfrm>
          <a:custGeom>
            <a:avLst/>
            <a:gdLst/>
            <a:ahLst/>
            <a:cxnLst/>
            <a:rect l="l" t="t" r="r" b="b"/>
            <a:pathLst>
              <a:path w="8641174" h="5849037">
                <a:moveTo>
                  <a:pt x="0" y="0"/>
                </a:moveTo>
                <a:lnTo>
                  <a:pt x="8641174" y="0"/>
                </a:lnTo>
                <a:lnTo>
                  <a:pt x="8641174" y="5849037"/>
                </a:lnTo>
                <a:lnTo>
                  <a:pt x="0" y="5849037"/>
                </a:lnTo>
                <a:lnTo>
                  <a:pt x="0" y="0"/>
                </a:lnTo>
                <a:close/>
              </a:path>
            </a:pathLst>
          </a:custGeom>
          <a:blipFill>
            <a:blip r:embed="rId8"/>
            <a:stretch>
              <a:fillRect l="-15333" t="-124563" r="-283373" b="-106768"/>
            </a:stretch>
          </a:blipFill>
        </p:spPr>
      </p:sp>
      <p:sp>
        <p:nvSpPr>
          <p:cNvPr id="8" name="Freeform 8"/>
          <p:cNvSpPr/>
          <p:nvPr/>
        </p:nvSpPr>
        <p:spPr>
          <a:xfrm>
            <a:off x="9467190" y="2628900"/>
            <a:ext cx="8570410" cy="7806330"/>
          </a:xfrm>
          <a:custGeom>
            <a:avLst/>
            <a:gdLst/>
            <a:ahLst/>
            <a:cxnLst/>
            <a:rect l="l" t="t" r="r" b="b"/>
            <a:pathLst>
              <a:path w="8570410" h="7806330">
                <a:moveTo>
                  <a:pt x="0" y="0"/>
                </a:moveTo>
                <a:lnTo>
                  <a:pt x="8570410" y="0"/>
                </a:lnTo>
                <a:lnTo>
                  <a:pt x="8570410" y="7806330"/>
                </a:lnTo>
                <a:lnTo>
                  <a:pt x="0" y="7806330"/>
                </a:lnTo>
                <a:lnTo>
                  <a:pt x="0" y="0"/>
                </a:lnTo>
                <a:close/>
              </a:path>
            </a:pathLst>
          </a:custGeom>
          <a:blipFill>
            <a:blip r:embed="rId9"/>
            <a:stretch>
              <a:fillRect l="-16025" t="-83912" r="-271635" b="-55490"/>
            </a:stretch>
          </a:blipFill>
        </p:spPr>
      </p:sp>
      <p:sp>
        <p:nvSpPr>
          <p:cNvPr id="9" name="TextBox 9"/>
          <p:cNvSpPr txBox="1"/>
          <p:nvPr/>
        </p:nvSpPr>
        <p:spPr>
          <a:xfrm>
            <a:off x="118577" y="2268680"/>
            <a:ext cx="12612745" cy="1399023"/>
          </a:xfrm>
          <a:prstGeom prst="rect">
            <a:avLst/>
          </a:prstGeom>
        </p:spPr>
        <p:txBody>
          <a:bodyPr lIns="0" tIns="0" rIns="0" bIns="0" rtlCol="0" anchor="t">
            <a:spAutoFit/>
          </a:bodyPr>
          <a:lstStyle/>
          <a:p>
            <a:pPr algn="l">
              <a:lnSpc>
                <a:spcPts val="5426"/>
              </a:lnSpc>
            </a:pPr>
            <a:r>
              <a:rPr lang="en-US" sz="5372" b="1" i="1" spc="-241">
                <a:solidFill>
                  <a:srgbClr val="1F79A9"/>
                </a:solidFill>
                <a:latin typeface="Open Sauce Bold Italics"/>
                <a:ea typeface="Open Sauce Bold Italics"/>
                <a:cs typeface="Open Sauce Bold Italics"/>
                <a:sym typeface="Open Sauce Bold Italics"/>
              </a:rPr>
              <a:t>OTHER MOOE (5029999099)</a:t>
            </a:r>
          </a:p>
          <a:p>
            <a:pPr algn="l">
              <a:lnSpc>
                <a:spcPts val="5426"/>
              </a:lnSpc>
            </a:pPr>
            <a:endParaRPr lang="en-US" sz="5372" b="1" i="1" spc="-241">
              <a:solidFill>
                <a:srgbClr val="1F79A9"/>
              </a:solidFill>
              <a:latin typeface="Open Sauce Bold Italics"/>
              <a:ea typeface="Open Sauce Bold Italics"/>
              <a:cs typeface="Open Sauce Bold Italics"/>
              <a:sym typeface="Open Sauce Bold Italics"/>
            </a:endParaRPr>
          </a:p>
        </p:txBody>
      </p:sp>
      <p:sp>
        <p:nvSpPr>
          <p:cNvPr id="10" name="TextBox 10"/>
          <p:cNvSpPr txBox="1"/>
          <p:nvPr/>
        </p:nvSpPr>
        <p:spPr>
          <a:xfrm>
            <a:off x="118577" y="2910086"/>
            <a:ext cx="11776768" cy="705646"/>
          </a:xfrm>
          <a:prstGeom prst="rect">
            <a:avLst/>
          </a:prstGeom>
        </p:spPr>
        <p:txBody>
          <a:bodyPr lIns="0" tIns="0" rIns="0" bIns="0" rtlCol="0" anchor="t">
            <a:spAutoFit/>
          </a:bodyPr>
          <a:lstStyle/>
          <a:p>
            <a:pPr algn="l">
              <a:lnSpc>
                <a:spcPts val="5729"/>
              </a:lnSpc>
            </a:pPr>
            <a:r>
              <a:rPr lang="en-US" sz="4092" b="1">
                <a:solidFill>
                  <a:srgbClr val="001C72"/>
                </a:solidFill>
                <a:latin typeface="Open Sauce Bold"/>
                <a:ea typeface="Open Sauce Bold"/>
                <a:cs typeface="Open Sauce Bold"/>
                <a:sym typeface="Open Sauce Bold"/>
              </a:rPr>
              <a:t>FOOD – CATERING</a:t>
            </a:r>
          </a:p>
        </p:txBody>
      </p:sp>
      <p:sp>
        <p:nvSpPr>
          <p:cNvPr id="11" name="TextBox 11"/>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2300253" y="3429280"/>
            <a:ext cx="13687495" cy="6170011"/>
          </a:xfrm>
          <a:custGeom>
            <a:avLst/>
            <a:gdLst/>
            <a:ahLst/>
            <a:cxnLst/>
            <a:rect l="l" t="t" r="r" b="b"/>
            <a:pathLst>
              <a:path w="13687495" h="6170011">
                <a:moveTo>
                  <a:pt x="0" y="0"/>
                </a:moveTo>
                <a:lnTo>
                  <a:pt x="13687494" y="0"/>
                </a:lnTo>
                <a:lnTo>
                  <a:pt x="13687494" y="6170011"/>
                </a:lnTo>
                <a:lnTo>
                  <a:pt x="0" y="6170011"/>
                </a:lnTo>
                <a:lnTo>
                  <a:pt x="0" y="0"/>
                </a:lnTo>
                <a:close/>
              </a:path>
            </a:pathLst>
          </a:custGeom>
          <a:blipFill>
            <a:blip r:embed="rId7"/>
            <a:stretch>
              <a:fillRect l="-150014" t="-225850" r="-107393" b="-120139"/>
            </a:stretch>
          </a:blipFill>
        </p:spPr>
      </p:sp>
      <p:sp>
        <p:nvSpPr>
          <p:cNvPr id="6" name="TextBox 6"/>
          <p:cNvSpPr txBox="1"/>
          <p:nvPr/>
        </p:nvSpPr>
        <p:spPr>
          <a:xfrm>
            <a:off x="118577" y="2268680"/>
            <a:ext cx="12612745" cy="1399023"/>
          </a:xfrm>
          <a:prstGeom prst="rect">
            <a:avLst/>
          </a:prstGeom>
        </p:spPr>
        <p:txBody>
          <a:bodyPr lIns="0" tIns="0" rIns="0" bIns="0" rtlCol="0" anchor="t">
            <a:spAutoFit/>
          </a:bodyPr>
          <a:lstStyle/>
          <a:p>
            <a:pPr algn="l">
              <a:lnSpc>
                <a:spcPts val="5426"/>
              </a:lnSpc>
            </a:pPr>
            <a:r>
              <a:rPr lang="en-US" sz="5372" b="1" i="1" spc="-241">
                <a:solidFill>
                  <a:srgbClr val="1F79A9"/>
                </a:solidFill>
                <a:latin typeface="Open Sauce Bold Italics"/>
                <a:ea typeface="Open Sauce Bold Italics"/>
                <a:cs typeface="Open Sauce Bold Italics"/>
                <a:sym typeface="Open Sauce Bold Italics"/>
              </a:rPr>
              <a:t>OTHER MOOE (5029999099)</a:t>
            </a:r>
          </a:p>
          <a:p>
            <a:pPr algn="l">
              <a:lnSpc>
                <a:spcPts val="5426"/>
              </a:lnSpc>
            </a:pPr>
            <a:endParaRPr lang="en-US" sz="5372" b="1" i="1" spc="-241">
              <a:solidFill>
                <a:srgbClr val="1F79A9"/>
              </a:solidFill>
              <a:latin typeface="Open Sauce Bold Italics"/>
              <a:ea typeface="Open Sauce Bold Italics"/>
              <a:cs typeface="Open Sauce Bold Italics"/>
              <a:sym typeface="Open Sauce Bold Italics"/>
            </a:endParaRPr>
          </a:p>
        </p:txBody>
      </p:sp>
      <p:sp>
        <p:nvSpPr>
          <p:cNvPr id="7" name="TextBox 7"/>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grpSp>
        <p:nvGrpSpPr>
          <p:cNvPr id="8" name="Group 8"/>
          <p:cNvGrpSpPr/>
          <p:nvPr/>
        </p:nvGrpSpPr>
        <p:grpSpPr>
          <a:xfrm>
            <a:off x="16838704" y="168654"/>
            <a:ext cx="1198896" cy="11988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p:spPr>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16838704" y="168654"/>
            <a:ext cx="1198896" cy="119889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
        <p:nvSpPr>
          <p:cNvPr id="7" name="Freeform 7"/>
          <p:cNvSpPr/>
          <p:nvPr/>
        </p:nvSpPr>
        <p:spPr>
          <a:xfrm>
            <a:off x="4003289" y="3784223"/>
            <a:ext cx="10281422" cy="5504986"/>
          </a:xfrm>
          <a:custGeom>
            <a:avLst/>
            <a:gdLst/>
            <a:ahLst/>
            <a:cxnLst/>
            <a:rect l="l" t="t" r="r" b="b"/>
            <a:pathLst>
              <a:path w="10281422" h="5504986">
                <a:moveTo>
                  <a:pt x="0" y="0"/>
                </a:moveTo>
                <a:lnTo>
                  <a:pt x="10281422" y="0"/>
                </a:lnTo>
                <a:lnTo>
                  <a:pt x="10281422" y="5504986"/>
                </a:lnTo>
                <a:lnTo>
                  <a:pt x="0" y="5504986"/>
                </a:lnTo>
                <a:lnTo>
                  <a:pt x="0" y="0"/>
                </a:lnTo>
                <a:close/>
              </a:path>
            </a:pathLst>
          </a:custGeom>
          <a:blipFill>
            <a:blip r:embed="rId8"/>
            <a:stretch>
              <a:fillRect l="-14640" t="-246090" r="-269018" b="-56965"/>
            </a:stretch>
          </a:blipFill>
        </p:spPr>
      </p:sp>
      <p:sp>
        <p:nvSpPr>
          <p:cNvPr id="8" name="TextBox 8"/>
          <p:cNvSpPr txBox="1"/>
          <p:nvPr/>
        </p:nvSpPr>
        <p:spPr>
          <a:xfrm>
            <a:off x="118577" y="2268680"/>
            <a:ext cx="12612745" cy="1399023"/>
          </a:xfrm>
          <a:prstGeom prst="rect">
            <a:avLst/>
          </a:prstGeom>
        </p:spPr>
        <p:txBody>
          <a:bodyPr lIns="0" tIns="0" rIns="0" bIns="0" rtlCol="0" anchor="t">
            <a:spAutoFit/>
          </a:bodyPr>
          <a:lstStyle/>
          <a:p>
            <a:pPr algn="l">
              <a:lnSpc>
                <a:spcPts val="5426"/>
              </a:lnSpc>
            </a:pPr>
            <a:r>
              <a:rPr lang="en-US" sz="5372" b="1" i="1" spc="-241">
                <a:solidFill>
                  <a:srgbClr val="1F79A9"/>
                </a:solidFill>
                <a:latin typeface="Open Sauce Bold Italics"/>
                <a:ea typeface="Open Sauce Bold Italics"/>
                <a:cs typeface="Open Sauce Bold Italics"/>
                <a:sym typeface="Open Sauce Bold Italics"/>
              </a:rPr>
              <a:t>OTHER MOOE (5029999099)</a:t>
            </a:r>
          </a:p>
          <a:p>
            <a:pPr algn="l">
              <a:lnSpc>
                <a:spcPts val="5426"/>
              </a:lnSpc>
            </a:pPr>
            <a:endParaRPr lang="en-US" sz="5372" b="1" i="1" spc="-241">
              <a:solidFill>
                <a:srgbClr val="1F79A9"/>
              </a:solidFill>
              <a:latin typeface="Open Sauce Bold Italics"/>
              <a:ea typeface="Open Sauce Bold Italics"/>
              <a:cs typeface="Open Sauce Bold Italics"/>
              <a:sym typeface="Open Sauce Bold Italics"/>
            </a:endParaRPr>
          </a:p>
        </p:txBody>
      </p:sp>
      <p:sp>
        <p:nvSpPr>
          <p:cNvPr id="9" name="TextBox 9"/>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16838704" y="168654"/>
            <a:ext cx="1198896" cy="119889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
        <p:nvSpPr>
          <p:cNvPr id="7" name="Freeform 7"/>
          <p:cNvSpPr/>
          <p:nvPr/>
        </p:nvSpPr>
        <p:spPr>
          <a:xfrm>
            <a:off x="3056098" y="3429280"/>
            <a:ext cx="12441413" cy="5894603"/>
          </a:xfrm>
          <a:custGeom>
            <a:avLst/>
            <a:gdLst/>
            <a:ahLst/>
            <a:cxnLst/>
            <a:rect l="l" t="t" r="r" b="b"/>
            <a:pathLst>
              <a:path w="12441413" h="5894603">
                <a:moveTo>
                  <a:pt x="0" y="0"/>
                </a:moveTo>
                <a:lnTo>
                  <a:pt x="12441413" y="0"/>
                </a:lnTo>
                <a:lnTo>
                  <a:pt x="12441413" y="5894603"/>
                </a:lnTo>
                <a:lnTo>
                  <a:pt x="0" y="5894603"/>
                </a:lnTo>
                <a:lnTo>
                  <a:pt x="0" y="0"/>
                </a:lnTo>
                <a:close/>
              </a:path>
            </a:pathLst>
          </a:custGeom>
          <a:blipFill>
            <a:blip r:embed="rId8"/>
            <a:stretch>
              <a:fillRect l="-15006" t="-248110" r="-278248" b="-118776"/>
            </a:stretch>
          </a:blipFill>
        </p:spPr>
      </p:sp>
      <p:sp>
        <p:nvSpPr>
          <p:cNvPr id="8" name="TextBox 8"/>
          <p:cNvSpPr txBox="1"/>
          <p:nvPr/>
        </p:nvSpPr>
        <p:spPr>
          <a:xfrm>
            <a:off x="118577" y="2268680"/>
            <a:ext cx="12612745" cy="1399023"/>
          </a:xfrm>
          <a:prstGeom prst="rect">
            <a:avLst/>
          </a:prstGeom>
        </p:spPr>
        <p:txBody>
          <a:bodyPr lIns="0" tIns="0" rIns="0" bIns="0" rtlCol="0" anchor="t">
            <a:spAutoFit/>
          </a:bodyPr>
          <a:lstStyle/>
          <a:p>
            <a:pPr algn="l">
              <a:lnSpc>
                <a:spcPts val="5426"/>
              </a:lnSpc>
            </a:pPr>
            <a:r>
              <a:rPr lang="en-US" sz="5372" b="1" i="1" spc="-241">
                <a:solidFill>
                  <a:srgbClr val="1F79A9"/>
                </a:solidFill>
                <a:latin typeface="Open Sauce Bold Italics"/>
                <a:ea typeface="Open Sauce Bold Italics"/>
                <a:cs typeface="Open Sauce Bold Italics"/>
                <a:sym typeface="Open Sauce Bold Italics"/>
              </a:rPr>
              <a:t>OTHER MOOE (5029999099)</a:t>
            </a:r>
          </a:p>
          <a:p>
            <a:pPr algn="l">
              <a:lnSpc>
                <a:spcPts val="5426"/>
              </a:lnSpc>
            </a:pPr>
            <a:endParaRPr lang="en-US" sz="5372" b="1" i="1" spc="-241">
              <a:solidFill>
                <a:srgbClr val="1F79A9"/>
              </a:solidFill>
              <a:latin typeface="Open Sauce Bold Italics"/>
              <a:ea typeface="Open Sauce Bold Italics"/>
              <a:cs typeface="Open Sauce Bold Italics"/>
              <a:sym typeface="Open Sauce Bold Italics"/>
            </a:endParaRPr>
          </a:p>
        </p:txBody>
      </p:sp>
      <p:sp>
        <p:nvSpPr>
          <p:cNvPr id="9" name="TextBox 9"/>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895037" y="3429280"/>
            <a:ext cx="16497927" cy="3807214"/>
          </a:xfrm>
          <a:custGeom>
            <a:avLst/>
            <a:gdLst/>
            <a:ahLst/>
            <a:cxnLst/>
            <a:rect l="l" t="t" r="r" b="b"/>
            <a:pathLst>
              <a:path w="16497927" h="3807214">
                <a:moveTo>
                  <a:pt x="0" y="0"/>
                </a:moveTo>
                <a:lnTo>
                  <a:pt x="16497926" y="0"/>
                </a:lnTo>
                <a:lnTo>
                  <a:pt x="16497926" y="3807214"/>
                </a:lnTo>
                <a:lnTo>
                  <a:pt x="0" y="3807214"/>
                </a:lnTo>
                <a:lnTo>
                  <a:pt x="0" y="0"/>
                </a:lnTo>
                <a:close/>
              </a:path>
            </a:pathLst>
          </a:custGeom>
          <a:blipFill>
            <a:blip r:embed="rId7"/>
            <a:stretch>
              <a:fillRect l="-118027" t="-386632" r="-61243" b="-194089"/>
            </a:stretch>
          </a:blipFill>
        </p:spPr>
      </p:sp>
      <p:sp>
        <p:nvSpPr>
          <p:cNvPr id="6" name="TextBox 6"/>
          <p:cNvSpPr txBox="1"/>
          <p:nvPr/>
        </p:nvSpPr>
        <p:spPr>
          <a:xfrm>
            <a:off x="118577" y="2268680"/>
            <a:ext cx="12612745" cy="1399023"/>
          </a:xfrm>
          <a:prstGeom prst="rect">
            <a:avLst/>
          </a:prstGeom>
        </p:spPr>
        <p:txBody>
          <a:bodyPr lIns="0" tIns="0" rIns="0" bIns="0" rtlCol="0" anchor="t">
            <a:spAutoFit/>
          </a:bodyPr>
          <a:lstStyle/>
          <a:p>
            <a:pPr algn="l">
              <a:lnSpc>
                <a:spcPts val="5426"/>
              </a:lnSpc>
            </a:pPr>
            <a:r>
              <a:rPr lang="en-US" sz="5372" b="1" i="1" spc="-241">
                <a:solidFill>
                  <a:srgbClr val="1F79A9"/>
                </a:solidFill>
                <a:latin typeface="Open Sauce Bold Italics"/>
                <a:ea typeface="Open Sauce Bold Italics"/>
                <a:cs typeface="Open Sauce Bold Italics"/>
                <a:sym typeface="Open Sauce Bold Italics"/>
              </a:rPr>
              <a:t>OTHER MOOE (5029999099)</a:t>
            </a:r>
          </a:p>
          <a:p>
            <a:pPr algn="l">
              <a:lnSpc>
                <a:spcPts val="5426"/>
              </a:lnSpc>
            </a:pPr>
            <a:endParaRPr lang="en-US" sz="5372" b="1" i="1" spc="-241">
              <a:solidFill>
                <a:srgbClr val="1F79A9"/>
              </a:solidFill>
              <a:latin typeface="Open Sauce Bold Italics"/>
              <a:ea typeface="Open Sauce Bold Italics"/>
              <a:cs typeface="Open Sauce Bold Italics"/>
              <a:sym typeface="Open Sauce Bold Italics"/>
            </a:endParaRPr>
          </a:p>
        </p:txBody>
      </p:sp>
      <p:sp>
        <p:nvSpPr>
          <p:cNvPr id="7" name="TextBox 7"/>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grpSp>
        <p:nvGrpSpPr>
          <p:cNvPr id="8" name="Group 8"/>
          <p:cNvGrpSpPr/>
          <p:nvPr/>
        </p:nvGrpSpPr>
        <p:grpSpPr>
          <a:xfrm>
            <a:off x="16838704" y="168654"/>
            <a:ext cx="1198896" cy="11988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p:spPr>
        </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16838704" y="168654"/>
            <a:ext cx="1198896" cy="119889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
        <p:nvSpPr>
          <p:cNvPr id="7" name="Freeform 7"/>
          <p:cNvSpPr/>
          <p:nvPr/>
        </p:nvSpPr>
        <p:spPr>
          <a:xfrm>
            <a:off x="3188845" y="4714285"/>
            <a:ext cx="11910311" cy="3193198"/>
          </a:xfrm>
          <a:custGeom>
            <a:avLst/>
            <a:gdLst/>
            <a:ahLst/>
            <a:cxnLst/>
            <a:rect l="l" t="t" r="r" b="b"/>
            <a:pathLst>
              <a:path w="11910311" h="3193198">
                <a:moveTo>
                  <a:pt x="0" y="0"/>
                </a:moveTo>
                <a:lnTo>
                  <a:pt x="11910310" y="0"/>
                </a:lnTo>
                <a:lnTo>
                  <a:pt x="11910310" y="3193199"/>
                </a:lnTo>
                <a:lnTo>
                  <a:pt x="0" y="3193199"/>
                </a:lnTo>
                <a:lnTo>
                  <a:pt x="0" y="0"/>
                </a:lnTo>
                <a:close/>
              </a:path>
            </a:pathLst>
          </a:custGeom>
          <a:blipFill>
            <a:blip r:embed="rId8"/>
            <a:stretch>
              <a:fillRect l="-14543" t="-429955" r="-224233" b="-180822"/>
            </a:stretch>
          </a:blipFill>
        </p:spPr>
      </p:sp>
      <p:sp>
        <p:nvSpPr>
          <p:cNvPr id="8" name="TextBox 8"/>
          <p:cNvSpPr txBox="1"/>
          <p:nvPr/>
        </p:nvSpPr>
        <p:spPr>
          <a:xfrm>
            <a:off x="118577" y="2268680"/>
            <a:ext cx="12612745" cy="1399023"/>
          </a:xfrm>
          <a:prstGeom prst="rect">
            <a:avLst/>
          </a:prstGeom>
        </p:spPr>
        <p:txBody>
          <a:bodyPr lIns="0" tIns="0" rIns="0" bIns="0" rtlCol="0" anchor="t">
            <a:spAutoFit/>
          </a:bodyPr>
          <a:lstStyle/>
          <a:p>
            <a:pPr algn="l">
              <a:lnSpc>
                <a:spcPts val="5426"/>
              </a:lnSpc>
            </a:pPr>
            <a:r>
              <a:rPr lang="en-US" sz="5372" b="1" i="1" spc="-241">
                <a:solidFill>
                  <a:srgbClr val="1F79A9"/>
                </a:solidFill>
                <a:latin typeface="Open Sauce Bold Italics"/>
                <a:ea typeface="Open Sauce Bold Italics"/>
                <a:cs typeface="Open Sauce Bold Italics"/>
                <a:sym typeface="Open Sauce Bold Italics"/>
              </a:rPr>
              <a:t>OTHER MOOE (5029999099)</a:t>
            </a:r>
          </a:p>
          <a:p>
            <a:pPr algn="l">
              <a:lnSpc>
                <a:spcPts val="5426"/>
              </a:lnSpc>
            </a:pPr>
            <a:endParaRPr lang="en-US" sz="5372" b="1" i="1" spc="-241">
              <a:solidFill>
                <a:srgbClr val="1F79A9"/>
              </a:solidFill>
              <a:latin typeface="Open Sauce Bold Italics"/>
              <a:ea typeface="Open Sauce Bold Italics"/>
              <a:cs typeface="Open Sauce Bold Italics"/>
              <a:sym typeface="Open Sauce Bold Italics"/>
            </a:endParaRPr>
          </a:p>
        </p:txBody>
      </p:sp>
      <p:sp>
        <p:nvSpPr>
          <p:cNvPr id="9" name="TextBox 9"/>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5"/>
          <p:cNvSpPr txBox="1"/>
          <p:nvPr/>
        </p:nvSpPr>
        <p:spPr>
          <a:xfrm>
            <a:off x="118577" y="2268680"/>
            <a:ext cx="12612745" cy="1399023"/>
          </a:xfrm>
          <a:prstGeom prst="rect">
            <a:avLst/>
          </a:prstGeom>
        </p:spPr>
        <p:txBody>
          <a:bodyPr lIns="0" tIns="0" rIns="0" bIns="0" rtlCol="0" anchor="t">
            <a:spAutoFit/>
          </a:bodyPr>
          <a:lstStyle/>
          <a:p>
            <a:pPr algn="l">
              <a:lnSpc>
                <a:spcPts val="5426"/>
              </a:lnSpc>
            </a:pPr>
            <a:r>
              <a:rPr lang="en-US" sz="5372" b="1" i="1" spc="-241">
                <a:solidFill>
                  <a:srgbClr val="1F79A9"/>
                </a:solidFill>
                <a:latin typeface="Open Sauce Bold Italics"/>
                <a:ea typeface="Open Sauce Bold Italics"/>
                <a:cs typeface="Open Sauce Bold Italics"/>
                <a:sym typeface="Open Sauce Bold Italics"/>
              </a:rPr>
              <a:t>OTHER MOOE (5029999099)</a:t>
            </a:r>
          </a:p>
          <a:p>
            <a:pPr algn="l">
              <a:lnSpc>
                <a:spcPts val="5426"/>
              </a:lnSpc>
            </a:pPr>
            <a:endParaRPr lang="en-US" sz="5372" b="1" i="1" spc="-241">
              <a:solidFill>
                <a:srgbClr val="1F79A9"/>
              </a:solidFill>
              <a:latin typeface="Open Sauce Bold Italics"/>
              <a:ea typeface="Open Sauce Bold Italics"/>
              <a:cs typeface="Open Sauce Bold Italics"/>
              <a:sym typeface="Open Sauce Bold Italics"/>
            </a:endParaRPr>
          </a:p>
        </p:txBody>
      </p:sp>
      <p:sp>
        <p:nvSpPr>
          <p:cNvPr id="6" name="TextBox 6"/>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7" name="TextBox 7"/>
          <p:cNvSpPr txBox="1"/>
          <p:nvPr/>
        </p:nvSpPr>
        <p:spPr>
          <a:xfrm>
            <a:off x="573639" y="3469338"/>
            <a:ext cx="17140723" cy="6497553"/>
          </a:xfrm>
          <a:prstGeom prst="rect">
            <a:avLst/>
          </a:prstGeom>
        </p:spPr>
        <p:txBody>
          <a:bodyPr lIns="0" tIns="0" rIns="0" bIns="0" rtlCol="0" anchor="t">
            <a:spAutoFit/>
          </a:bodyPr>
          <a:lstStyle/>
          <a:p>
            <a:pPr algn="l">
              <a:lnSpc>
                <a:spcPts val="5729"/>
              </a:lnSpc>
            </a:pPr>
            <a:r>
              <a:rPr lang="en-US" sz="4092" b="1">
                <a:solidFill>
                  <a:srgbClr val="001C72"/>
                </a:solidFill>
                <a:latin typeface="Open Sauce Bold"/>
                <a:ea typeface="Open Sauce Bold"/>
                <a:cs typeface="Open Sauce Bold"/>
                <a:sym typeface="Open Sauce Bold"/>
              </a:rPr>
              <a:t>Daily Wage – Labor for Clearing of Trees, Laundry, Disinfecting of School Classroom, Spraying of Pesticides, Digging of Holes for waste disposal, Grass Cutting, Weeding, Gardening and Landscaping.</a:t>
            </a:r>
          </a:p>
          <a:p>
            <a:pPr algn="l">
              <a:lnSpc>
                <a:spcPts val="5729"/>
              </a:lnSpc>
            </a:pPr>
            <a:endParaRPr lang="en-US" sz="4092" b="1">
              <a:solidFill>
                <a:srgbClr val="001C72"/>
              </a:solidFill>
              <a:latin typeface="Open Sauce Bold"/>
              <a:ea typeface="Open Sauce Bold"/>
              <a:cs typeface="Open Sauce Bold"/>
              <a:sym typeface="Open Sauce Bold"/>
            </a:endParaRPr>
          </a:p>
          <a:p>
            <a:pPr algn="l">
              <a:lnSpc>
                <a:spcPts val="5729"/>
              </a:lnSpc>
            </a:pPr>
            <a:r>
              <a:rPr lang="en-US" sz="4092" b="1">
                <a:solidFill>
                  <a:srgbClr val="FF3131"/>
                </a:solidFill>
                <a:latin typeface="Open Sauce Bold"/>
                <a:ea typeface="Open Sauce Bold"/>
                <a:cs typeface="Open Sauce Bold"/>
                <a:sym typeface="Open Sauce Bold"/>
              </a:rPr>
              <a:t>5 days is allowed in a month maximum rate is only P300/day or 1,500/month.</a:t>
            </a:r>
          </a:p>
          <a:p>
            <a:pPr algn="l">
              <a:lnSpc>
                <a:spcPts val="5729"/>
              </a:lnSpc>
            </a:pPr>
            <a:endParaRPr lang="en-US" sz="4092" b="1">
              <a:solidFill>
                <a:srgbClr val="FF3131"/>
              </a:solidFill>
              <a:latin typeface="Open Sauce Bold"/>
              <a:ea typeface="Open Sauce Bold"/>
              <a:cs typeface="Open Sauce Bold"/>
              <a:sym typeface="Open Sauce Bold"/>
            </a:endParaRPr>
          </a:p>
          <a:p>
            <a:pPr algn="l">
              <a:lnSpc>
                <a:spcPts val="5729"/>
              </a:lnSpc>
            </a:pPr>
            <a:endParaRPr lang="en-US" sz="4092" b="1">
              <a:solidFill>
                <a:srgbClr val="FF3131"/>
              </a:solidFill>
              <a:latin typeface="Open Sauce Bold"/>
              <a:ea typeface="Open Sauce Bold"/>
              <a:cs typeface="Open Sauce Bold"/>
              <a:sym typeface="Open Sauce Bold"/>
            </a:endParaRPr>
          </a:p>
        </p:txBody>
      </p:sp>
      <p:grpSp>
        <p:nvGrpSpPr>
          <p:cNvPr id="8" name="Group 8"/>
          <p:cNvGrpSpPr/>
          <p:nvPr/>
        </p:nvGrpSpPr>
        <p:grpSpPr>
          <a:xfrm>
            <a:off x="16838704" y="168654"/>
            <a:ext cx="1198896" cy="11988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flipH="1" flipV="1">
            <a:off x="7745298" y="-3378400"/>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5"/>
          <p:cNvSpPr txBox="1"/>
          <p:nvPr/>
        </p:nvSpPr>
        <p:spPr>
          <a:xfrm>
            <a:off x="118577" y="2385201"/>
            <a:ext cx="12612745" cy="1399023"/>
          </a:xfrm>
          <a:prstGeom prst="rect">
            <a:avLst/>
          </a:prstGeom>
        </p:spPr>
        <p:txBody>
          <a:bodyPr lIns="0" tIns="0" rIns="0" bIns="0" rtlCol="0" anchor="t">
            <a:spAutoFit/>
          </a:bodyPr>
          <a:lstStyle/>
          <a:p>
            <a:pPr algn="l">
              <a:lnSpc>
                <a:spcPts val="5426"/>
              </a:lnSpc>
            </a:pPr>
            <a:r>
              <a:rPr lang="en-US" sz="5372" b="1" i="1" spc="-241">
                <a:solidFill>
                  <a:srgbClr val="1F79A9"/>
                </a:solidFill>
                <a:latin typeface="Open Sauce Bold Italics"/>
                <a:ea typeface="Open Sauce Bold Italics"/>
                <a:cs typeface="Open Sauce Bold Italics"/>
                <a:sym typeface="Open Sauce Bold Italics"/>
              </a:rPr>
              <a:t>OTHER MOOE (5029999099)</a:t>
            </a:r>
          </a:p>
          <a:p>
            <a:pPr algn="l">
              <a:lnSpc>
                <a:spcPts val="5426"/>
              </a:lnSpc>
            </a:pPr>
            <a:endParaRPr lang="en-US" sz="5372" b="1" i="1" spc="-241">
              <a:solidFill>
                <a:srgbClr val="1F79A9"/>
              </a:solidFill>
              <a:latin typeface="Open Sauce Bold Italics"/>
              <a:ea typeface="Open Sauce Bold Italics"/>
              <a:cs typeface="Open Sauce Bold Italics"/>
              <a:sym typeface="Open Sauce Bold Italics"/>
            </a:endParaRPr>
          </a:p>
        </p:txBody>
      </p:sp>
      <p:sp>
        <p:nvSpPr>
          <p:cNvPr id="6" name="TextBox 6"/>
          <p:cNvSpPr txBox="1"/>
          <p:nvPr/>
        </p:nvSpPr>
        <p:spPr>
          <a:xfrm>
            <a:off x="118577" y="104775"/>
            <a:ext cx="7195858" cy="1564005"/>
          </a:xfrm>
          <a:prstGeom prst="rect">
            <a:avLst/>
          </a:prstGeom>
        </p:spPr>
        <p:txBody>
          <a:bodyPr lIns="0" tIns="0" rIns="0" bIns="0" rtlCol="0" anchor="t">
            <a:spAutoFit/>
          </a:bodyPr>
          <a:lstStyle/>
          <a:p>
            <a:pPr algn="l">
              <a:lnSpc>
                <a:spcPts val="6060"/>
              </a:lnSpc>
            </a:pPr>
            <a:r>
              <a:rPr lang="en-US" sz="6000" b="1" spc="-270">
                <a:solidFill>
                  <a:srgbClr val="001C72"/>
                </a:solidFill>
                <a:latin typeface="Open Sauce Bold"/>
                <a:ea typeface="Open Sauce Bold"/>
                <a:cs typeface="Open Sauce Bold"/>
                <a:sym typeface="Open Sauce Bold"/>
              </a:rPr>
              <a:t>MOOE ELIGIBLE EXPENSES</a:t>
            </a:r>
          </a:p>
        </p:txBody>
      </p:sp>
      <p:sp>
        <p:nvSpPr>
          <p:cNvPr id="7" name="TextBox 7"/>
          <p:cNvSpPr txBox="1"/>
          <p:nvPr/>
        </p:nvSpPr>
        <p:spPr>
          <a:xfrm>
            <a:off x="5013547" y="4179110"/>
            <a:ext cx="8916243" cy="6496548"/>
          </a:xfrm>
          <a:prstGeom prst="rect">
            <a:avLst/>
          </a:prstGeom>
        </p:spPr>
        <p:txBody>
          <a:bodyPr lIns="0" tIns="0" rIns="0" bIns="0" rtlCol="0" anchor="t">
            <a:spAutoFit/>
          </a:bodyPr>
          <a:lstStyle/>
          <a:p>
            <a:pPr algn="l">
              <a:lnSpc>
                <a:spcPts val="5729"/>
              </a:lnSpc>
            </a:pPr>
            <a:r>
              <a:rPr lang="en-US" sz="4092" b="1">
                <a:solidFill>
                  <a:srgbClr val="001C72"/>
                </a:solidFill>
                <a:latin typeface="Open Sauce Bold"/>
                <a:ea typeface="Open Sauce Bold"/>
                <a:cs typeface="Open Sauce Bold"/>
                <a:sym typeface="Open Sauce Bold"/>
              </a:rPr>
              <a:t>□Photocopy of Check Issued</a:t>
            </a:r>
          </a:p>
          <a:p>
            <a:pPr algn="l">
              <a:lnSpc>
                <a:spcPts val="5729"/>
              </a:lnSpc>
            </a:pPr>
            <a:r>
              <a:rPr lang="en-US" sz="4092" b="1">
                <a:solidFill>
                  <a:srgbClr val="001C72"/>
                </a:solidFill>
                <a:latin typeface="Open Sauce Bold"/>
                <a:ea typeface="Open Sauce Bold"/>
                <a:cs typeface="Open Sauce Bold"/>
                <a:sym typeface="Open Sauce Bold"/>
              </a:rPr>
              <a:t>□Disbursement Voucher</a:t>
            </a:r>
          </a:p>
          <a:p>
            <a:pPr algn="l">
              <a:lnSpc>
                <a:spcPts val="5729"/>
              </a:lnSpc>
            </a:pPr>
            <a:r>
              <a:rPr lang="en-US" sz="4092" b="1">
                <a:solidFill>
                  <a:srgbClr val="001C72"/>
                </a:solidFill>
                <a:latin typeface="Open Sauce Bold"/>
                <a:ea typeface="Open Sauce Bold"/>
                <a:cs typeface="Open Sauce Bold"/>
                <a:sym typeface="Open Sauce Bold"/>
              </a:rPr>
              <a:t>□Payroll</a:t>
            </a:r>
          </a:p>
          <a:p>
            <a:pPr algn="l">
              <a:lnSpc>
                <a:spcPts val="5729"/>
              </a:lnSpc>
            </a:pPr>
            <a:r>
              <a:rPr lang="en-US" sz="4092" b="1">
                <a:solidFill>
                  <a:srgbClr val="001C72"/>
                </a:solidFill>
                <a:latin typeface="Open Sauce Bold"/>
                <a:ea typeface="Open Sauce Bold"/>
                <a:cs typeface="Open Sauce Bold"/>
                <a:sym typeface="Open Sauce Bold"/>
              </a:rPr>
              <a:t>□Job Order</a:t>
            </a:r>
          </a:p>
          <a:p>
            <a:pPr algn="l">
              <a:lnSpc>
                <a:spcPts val="5729"/>
              </a:lnSpc>
            </a:pPr>
            <a:r>
              <a:rPr lang="en-US" sz="4092" b="1">
                <a:solidFill>
                  <a:srgbClr val="001C72"/>
                </a:solidFill>
                <a:latin typeface="Open Sauce Bold"/>
                <a:ea typeface="Open Sauce Bold"/>
                <a:cs typeface="Open Sauce Bold"/>
                <a:sym typeface="Open Sauce Bold"/>
              </a:rPr>
              <a:t>□Picture (before)</a:t>
            </a:r>
          </a:p>
          <a:p>
            <a:pPr algn="l">
              <a:lnSpc>
                <a:spcPts val="5729"/>
              </a:lnSpc>
            </a:pPr>
            <a:r>
              <a:rPr lang="en-US" sz="4092" b="1">
                <a:solidFill>
                  <a:srgbClr val="001C72"/>
                </a:solidFill>
                <a:latin typeface="Open Sauce Bold"/>
                <a:ea typeface="Open Sauce Bold"/>
                <a:cs typeface="Open Sauce Bold"/>
                <a:sym typeface="Open Sauce Bold"/>
              </a:rPr>
              <a:t>□Picture (during)</a:t>
            </a:r>
          </a:p>
          <a:p>
            <a:pPr algn="l">
              <a:lnSpc>
                <a:spcPts val="5729"/>
              </a:lnSpc>
            </a:pPr>
            <a:r>
              <a:rPr lang="en-US" sz="4092" b="1">
                <a:solidFill>
                  <a:srgbClr val="001C72"/>
                </a:solidFill>
                <a:latin typeface="Open Sauce Bold"/>
                <a:ea typeface="Open Sauce Bold"/>
                <a:cs typeface="Open Sauce Bold"/>
                <a:sym typeface="Open Sauce Bold"/>
              </a:rPr>
              <a:t>□Picture (after)</a:t>
            </a:r>
          </a:p>
          <a:p>
            <a:pPr algn="l">
              <a:lnSpc>
                <a:spcPts val="5729"/>
              </a:lnSpc>
            </a:pPr>
            <a:r>
              <a:rPr lang="en-US" sz="4092" b="1">
                <a:solidFill>
                  <a:srgbClr val="001C72"/>
                </a:solidFill>
                <a:latin typeface="Open Sauce Bold"/>
                <a:ea typeface="Open Sauce Bold"/>
                <a:cs typeface="Open Sauce Bold"/>
                <a:sym typeface="Open Sauce Bold"/>
              </a:rPr>
              <a:t>□Photocopy of Laborer’s Valid ID</a:t>
            </a:r>
          </a:p>
          <a:p>
            <a:pPr algn="l">
              <a:lnSpc>
                <a:spcPts val="5729"/>
              </a:lnSpc>
            </a:pPr>
            <a:endParaRPr lang="en-US" sz="4092" b="1">
              <a:solidFill>
                <a:srgbClr val="001C72"/>
              </a:solidFill>
              <a:latin typeface="Open Sauce Bold"/>
              <a:ea typeface="Open Sauce Bold"/>
              <a:cs typeface="Open Sauce Bold"/>
              <a:sym typeface="Open Sauce Bold"/>
            </a:endParaRPr>
          </a:p>
        </p:txBody>
      </p:sp>
      <p:sp>
        <p:nvSpPr>
          <p:cNvPr id="8" name="TextBox 8"/>
          <p:cNvSpPr txBox="1"/>
          <p:nvPr/>
        </p:nvSpPr>
        <p:spPr>
          <a:xfrm>
            <a:off x="229587" y="3081420"/>
            <a:ext cx="17140723" cy="1429509"/>
          </a:xfrm>
          <a:prstGeom prst="rect">
            <a:avLst/>
          </a:prstGeom>
        </p:spPr>
        <p:txBody>
          <a:bodyPr lIns="0" tIns="0" rIns="0" bIns="0" rtlCol="0" anchor="t">
            <a:spAutoFit/>
          </a:bodyPr>
          <a:lstStyle/>
          <a:p>
            <a:pPr algn="l">
              <a:lnSpc>
                <a:spcPts val="5729"/>
              </a:lnSpc>
            </a:pPr>
            <a:r>
              <a:rPr lang="en-US" sz="4092" b="1">
                <a:solidFill>
                  <a:srgbClr val="001C72"/>
                </a:solidFill>
                <a:latin typeface="Open Sauce Bold"/>
                <a:ea typeface="Open Sauce Bold"/>
                <a:cs typeface="Open Sauce Bold"/>
                <a:sym typeface="Open Sauce Bold"/>
              </a:rPr>
              <a:t>Daily Wage – Labor </a:t>
            </a:r>
          </a:p>
          <a:p>
            <a:pPr algn="l">
              <a:lnSpc>
                <a:spcPts val="5729"/>
              </a:lnSpc>
            </a:pPr>
            <a:endParaRPr lang="en-US" sz="4092" b="1">
              <a:solidFill>
                <a:srgbClr val="001C72"/>
              </a:solidFill>
              <a:latin typeface="Open Sauce Bold"/>
              <a:ea typeface="Open Sauce Bold"/>
              <a:cs typeface="Open Sauce Bold"/>
              <a:sym typeface="Open Sauce Bold"/>
            </a:endParaRPr>
          </a:p>
        </p:txBody>
      </p:sp>
      <p:grpSp>
        <p:nvGrpSpPr>
          <p:cNvPr id="9" name="Group 9"/>
          <p:cNvGrpSpPr/>
          <p:nvPr/>
        </p:nvGrpSpPr>
        <p:grpSpPr>
          <a:xfrm>
            <a:off x="16838704" y="168654"/>
            <a:ext cx="1198896" cy="119889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4499471" y="2173430"/>
            <a:ext cx="1996080" cy="751025"/>
          </a:xfrm>
          <a:custGeom>
            <a:avLst/>
            <a:gdLst/>
            <a:ahLst/>
            <a:cxnLst/>
            <a:rect l="l" t="t" r="r" b="b"/>
            <a:pathLst>
              <a:path w="1996080" h="751025">
                <a:moveTo>
                  <a:pt x="0" y="0"/>
                </a:moveTo>
                <a:lnTo>
                  <a:pt x="1996080" y="0"/>
                </a:lnTo>
                <a:lnTo>
                  <a:pt x="1996080" y="751025"/>
                </a:lnTo>
                <a:lnTo>
                  <a:pt x="0" y="7510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18577" y="4016170"/>
            <a:ext cx="9262551" cy="5725342"/>
          </a:xfrm>
          <a:custGeom>
            <a:avLst/>
            <a:gdLst/>
            <a:ahLst/>
            <a:cxnLst/>
            <a:rect l="l" t="t" r="r" b="b"/>
            <a:pathLst>
              <a:path w="9262551" h="5725342">
                <a:moveTo>
                  <a:pt x="0" y="0"/>
                </a:moveTo>
                <a:lnTo>
                  <a:pt x="9262551" y="0"/>
                </a:lnTo>
                <a:lnTo>
                  <a:pt x="9262551" y="5725342"/>
                </a:lnTo>
                <a:lnTo>
                  <a:pt x="0" y="5725342"/>
                </a:lnTo>
                <a:lnTo>
                  <a:pt x="0" y="0"/>
                </a:lnTo>
                <a:close/>
              </a:path>
            </a:pathLst>
          </a:custGeom>
          <a:blipFill>
            <a:blip r:embed="rId7"/>
            <a:stretch>
              <a:fillRect l="-4343" t="-173682" r="-280449" b="-76487"/>
            </a:stretch>
          </a:blipFill>
        </p:spPr>
      </p:sp>
      <p:sp>
        <p:nvSpPr>
          <p:cNvPr id="6" name="Freeform 6"/>
          <p:cNvSpPr/>
          <p:nvPr/>
        </p:nvSpPr>
        <p:spPr>
          <a:xfrm>
            <a:off x="9381128" y="3995850"/>
            <a:ext cx="8104115" cy="6291150"/>
          </a:xfrm>
          <a:custGeom>
            <a:avLst/>
            <a:gdLst/>
            <a:ahLst/>
            <a:cxnLst/>
            <a:rect l="l" t="t" r="r" b="b"/>
            <a:pathLst>
              <a:path w="8104115" h="6291150">
                <a:moveTo>
                  <a:pt x="0" y="0"/>
                </a:moveTo>
                <a:lnTo>
                  <a:pt x="8104114" y="0"/>
                </a:lnTo>
                <a:lnTo>
                  <a:pt x="8104114" y="6291150"/>
                </a:lnTo>
                <a:lnTo>
                  <a:pt x="0" y="6291150"/>
                </a:lnTo>
                <a:lnTo>
                  <a:pt x="0" y="0"/>
                </a:lnTo>
                <a:close/>
              </a:path>
            </a:pathLst>
          </a:custGeom>
          <a:blipFill>
            <a:blip r:embed="rId8"/>
            <a:stretch>
              <a:fillRect l="-4621" t="-95570" r="-274149" b="-78887"/>
            </a:stretch>
          </a:blipFill>
        </p:spPr>
      </p:sp>
      <p:sp>
        <p:nvSpPr>
          <p:cNvPr id="7" name="TextBox 7"/>
          <p:cNvSpPr txBox="1"/>
          <p:nvPr/>
        </p:nvSpPr>
        <p:spPr>
          <a:xfrm>
            <a:off x="118577" y="2091185"/>
            <a:ext cx="15378934" cy="1742740"/>
          </a:xfrm>
          <a:prstGeom prst="rect">
            <a:avLst/>
          </a:prstGeom>
        </p:spPr>
        <p:txBody>
          <a:bodyPr lIns="0" tIns="0" rIns="0" bIns="0" rtlCol="0" anchor="t">
            <a:spAutoFit/>
          </a:bodyPr>
          <a:lstStyle/>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SEMI-EXPENDABLE INFORMATION AND COMMUNICATIONS TECHNOLOGY</a:t>
            </a:r>
          </a:p>
          <a:p>
            <a:pPr algn="l">
              <a:lnSpc>
                <a:spcPts val="4514"/>
              </a:lnSpc>
            </a:pPr>
            <a:r>
              <a:rPr lang="en-US" sz="4469" b="1" i="1" spc="-201">
                <a:solidFill>
                  <a:srgbClr val="1F79A9"/>
                </a:solidFill>
                <a:latin typeface="Open Sauce Bold Italics"/>
                <a:ea typeface="Open Sauce Bold Italics"/>
                <a:cs typeface="Open Sauce Bold Italics"/>
                <a:sym typeface="Open Sauce Bold Italics"/>
              </a:rPr>
              <a:t>EQUIPMENT EXPENSES (5020321003)</a:t>
            </a:r>
          </a:p>
        </p:txBody>
      </p:sp>
      <p:sp>
        <p:nvSpPr>
          <p:cNvPr id="8" name="TextBox 8"/>
          <p:cNvSpPr txBox="1"/>
          <p:nvPr/>
        </p:nvSpPr>
        <p:spPr>
          <a:xfrm>
            <a:off x="118577" y="123825"/>
            <a:ext cx="7114859" cy="1725582"/>
          </a:xfrm>
          <a:prstGeom prst="rect">
            <a:avLst/>
          </a:prstGeom>
        </p:spPr>
        <p:txBody>
          <a:bodyPr lIns="0" tIns="0" rIns="0" bIns="0" rtlCol="0" anchor="t">
            <a:spAutoFit/>
          </a:bodyPr>
          <a:lstStyle/>
          <a:p>
            <a:pPr algn="l">
              <a:lnSpc>
                <a:spcPts val="6673"/>
              </a:lnSpc>
            </a:pPr>
            <a:r>
              <a:rPr lang="en-US" sz="6607" b="1" spc="-297">
                <a:solidFill>
                  <a:srgbClr val="001C72"/>
                </a:solidFill>
                <a:latin typeface="Open Sauce Bold"/>
                <a:ea typeface="Open Sauce Bold"/>
                <a:cs typeface="Open Sauce Bold"/>
                <a:sym typeface="Open Sauce Bold"/>
              </a:rPr>
              <a:t>MOOE ELIGIBLE EXPENSES</a:t>
            </a:r>
          </a:p>
        </p:txBody>
      </p:sp>
      <p:grpSp>
        <p:nvGrpSpPr>
          <p:cNvPr id="9" name="Group 9"/>
          <p:cNvGrpSpPr/>
          <p:nvPr/>
        </p:nvGrpSpPr>
        <p:grpSpPr>
          <a:xfrm>
            <a:off x="16838704" y="168654"/>
            <a:ext cx="1198896" cy="119889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a:stretch>
            </a:blipFill>
          </p:spPr>
        </p:sp>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grpSp>
        <p:nvGrpSpPr>
          <p:cNvPr id="3" name="Group 3"/>
          <p:cNvGrpSpPr/>
          <p:nvPr/>
        </p:nvGrpSpPr>
        <p:grpSpPr>
          <a:xfrm rot="2455087">
            <a:off x="-1244114" y="2513070"/>
            <a:ext cx="6115692" cy="11746317"/>
            <a:chOff x="0" y="0"/>
            <a:chExt cx="734001" cy="1409785"/>
          </a:xfrm>
        </p:grpSpPr>
        <p:sp>
          <p:nvSpPr>
            <p:cNvPr id="4" name="Freeform 4"/>
            <p:cNvSpPr/>
            <p:nvPr/>
          </p:nvSpPr>
          <p:spPr>
            <a:xfrm>
              <a:off x="0" y="0"/>
              <a:ext cx="734001" cy="1409785"/>
            </a:xfrm>
            <a:custGeom>
              <a:avLst/>
              <a:gdLst/>
              <a:ahLst/>
              <a:cxnLst/>
              <a:rect l="l" t="t" r="r" b="b"/>
              <a:pathLst>
                <a:path w="734001" h="1409785">
                  <a:moveTo>
                    <a:pt x="244799" y="19070"/>
                  </a:moveTo>
                  <a:cubicBezTo>
                    <a:pt x="282308" y="7556"/>
                    <a:pt x="325211" y="0"/>
                    <a:pt x="367198" y="0"/>
                  </a:cubicBezTo>
                  <a:cubicBezTo>
                    <a:pt x="409187" y="0"/>
                    <a:pt x="449591" y="6476"/>
                    <a:pt x="486825" y="17990"/>
                  </a:cubicBezTo>
                  <a:cubicBezTo>
                    <a:pt x="487618" y="18350"/>
                    <a:pt x="488410" y="18350"/>
                    <a:pt x="489202" y="18710"/>
                  </a:cubicBezTo>
                  <a:cubicBezTo>
                    <a:pt x="629031" y="64765"/>
                    <a:pt x="732021" y="186379"/>
                    <a:pt x="734001" y="341763"/>
                  </a:cubicBezTo>
                  <a:lnTo>
                    <a:pt x="734001" y="1306930"/>
                  </a:lnTo>
                  <a:cubicBezTo>
                    <a:pt x="734001" y="1363735"/>
                    <a:pt x="687951" y="1409785"/>
                    <a:pt x="631146" y="1409785"/>
                  </a:cubicBezTo>
                  <a:lnTo>
                    <a:pt x="102855" y="1409785"/>
                  </a:lnTo>
                  <a:cubicBezTo>
                    <a:pt x="46050" y="1409785"/>
                    <a:pt x="0" y="1363735"/>
                    <a:pt x="0" y="1306930"/>
                  </a:cubicBezTo>
                  <a:lnTo>
                    <a:pt x="0" y="342555"/>
                  </a:lnTo>
                  <a:cubicBezTo>
                    <a:pt x="1981" y="185660"/>
                    <a:pt x="103386" y="64045"/>
                    <a:pt x="244799" y="19070"/>
                  </a:cubicBezTo>
                  <a:lnTo>
                    <a:pt x="244799" y="19070"/>
                  </a:lnTo>
                  <a:close/>
                </a:path>
              </a:pathLst>
            </a:custGeom>
            <a:solidFill>
              <a:srgbClr val="001C72"/>
            </a:solidFill>
          </p:spPr>
        </p:sp>
        <p:sp>
          <p:nvSpPr>
            <p:cNvPr id="5" name="TextBox 5"/>
            <p:cNvSpPr txBox="1"/>
            <p:nvPr/>
          </p:nvSpPr>
          <p:spPr>
            <a:xfrm>
              <a:off x="0" y="79375"/>
              <a:ext cx="734001" cy="133041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56986" y="1357022"/>
            <a:ext cx="7318040" cy="731804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1C72"/>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473030" y="7028965"/>
            <a:ext cx="10161511" cy="6516069"/>
          </a:xfrm>
          <a:custGeom>
            <a:avLst/>
            <a:gdLst/>
            <a:ahLst/>
            <a:cxnLst/>
            <a:rect l="l" t="t" r="r" b="b"/>
            <a:pathLst>
              <a:path w="10161511" h="6516069">
                <a:moveTo>
                  <a:pt x="0" y="0"/>
                </a:moveTo>
                <a:lnTo>
                  <a:pt x="10161512" y="0"/>
                </a:lnTo>
                <a:lnTo>
                  <a:pt x="10161512" y="6516070"/>
                </a:lnTo>
                <a:lnTo>
                  <a:pt x="0" y="65160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10"/>
          <p:cNvSpPr/>
          <p:nvPr/>
        </p:nvSpPr>
        <p:spPr>
          <a:xfrm>
            <a:off x="16018016" y="8615730"/>
            <a:ext cx="2082737" cy="783630"/>
          </a:xfrm>
          <a:custGeom>
            <a:avLst/>
            <a:gdLst/>
            <a:ahLst/>
            <a:cxnLst/>
            <a:rect l="l" t="t" r="r" b="b"/>
            <a:pathLst>
              <a:path w="2082737" h="783630">
                <a:moveTo>
                  <a:pt x="0" y="0"/>
                </a:moveTo>
                <a:lnTo>
                  <a:pt x="2082737" y="0"/>
                </a:lnTo>
                <a:lnTo>
                  <a:pt x="2082737" y="783630"/>
                </a:lnTo>
                <a:lnTo>
                  <a:pt x="0" y="78363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TextBox 11"/>
          <p:cNvSpPr txBox="1"/>
          <p:nvPr/>
        </p:nvSpPr>
        <p:spPr>
          <a:xfrm>
            <a:off x="9897389" y="3506809"/>
            <a:ext cx="6527006" cy="1151216"/>
          </a:xfrm>
          <a:prstGeom prst="rect">
            <a:avLst/>
          </a:prstGeom>
        </p:spPr>
        <p:txBody>
          <a:bodyPr lIns="0" tIns="0" rIns="0" bIns="0" rtlCol="0" anchor="t">
            <a:spAutoFit/>
          </a:bodyPr>
          <a:lstStyle/>
          <a:p>
            <a:pPr algn="l">
              <a:lnSpc>
                <a:spcPts val="8661"/>
              </a:lnSpc>
            </a:pPr>
            <a:r>
              <a:rPr lang="en-US" sz="8575" b="1" spc="-385">
                <a:solidFill>
                  <a:srgbClr val="001C72"/>
                </a:solidFill>
                <a:latin typeface="Open Sauce Bold"/>
                <a:ea typeface="Open Sauce Bold"/>
                <a:cs typeface="Open Sauce Bold"/>
                <a:sym typeface="Open Sauce Bold"/>
              </a:rPr>
              <a:t>THANK YOU</a:t>
            </a:r>
          </a:p>
        </p:txBody>
      </p:sp>
      <p:sp>
        <p:nvSpPr>
          <p:cNvPr id="12" name="TextBox 12"/>
          <p:cNvSpPr txBox="1"/>
          <p:nvPr/>
        </p:nvSpPr>
        <p:spPr>
          <a:xfrm>
            <a:off x="9897389" y="4946428"/>
            <a:ext cx="8592616" cy="958896"/>
          </a:xfrm>
          <a:prstGeom prst="rect">
            <a:avLst/>
          </a:prstGeom>
        </p:spPr>
        <p:txBody>
          <a:bodyPr lIns="0" tIns="0" rIns="0" bIns="0" rtlCol="0" anchor="t">
            <a:spAutoFit/>
          </a:bodyPr>
          <a:lstStyle/>
          <a:p>
            <a:pPr algn="l">
              <a:lnSpc>
                <a:spcPts val="7206"/>
              </a:lnSpc>
            </a:pPr>
            <a:r>
              <a:rPr lang="en-US" sz="7135" b="1" i="1" spc="-321">
                <a:solidFill>
                  <a:srgbClr val="F89520"/>
                </a:solidFill>
                <a:latin typeface="Open Sauce Bold Italics"/>
                <a:ea typeface="Open Sauce Bold Italics"/>
                <a:cs typeface="Open Sauce Bold Italics"/>
                <a:sym typeface="Open Sauce Bold Italics"/>
              </a:rPr>
              <a:t>FOR LISTENING</a:t>
            </a:r>
          </a:p>
        </p:txBody>
      </p:sp>
      <p:sp>
        <p:nvSpPr>
          <p:cNvPr id="13" name="Freeform 13"/>
          <p:cNvSpPr/>
          <p:nvPr/>
        </p:nvSpPr>
        <p:spPr>
          <a:xfrm flipH="1" flipV="1">
            <a:off x="8126489" y="-3161661"/>
            <a:ext cx="10161511" cy="6516069"/>
          </a:xfrm>
          <a:custGeom>
            <a:avLst/>
            <a:gdLst/>
            <a:ahLst/>
            <a:cxnLst/>
            <a:rect l="l" t="t" r="r" b="b"/>
            <a:pathLst>
              <a:path w="10161511" h="6516069">
                <a:moveTo>
                  <a:pt x="10161511" y="6516070"/>
                </a:moveTo>
                <a:lnTo>
                  <a:pt x="0" y="6516070"/>
                </a:lnTo>
                <a:lnTo>
                  <a:pt x="0" y="0"/>
                </a:lnTo>
                <a:lnTo>
                  <a:pt x="10161511" y="0"/>
                </a:lnTo>
                <a:lnTo>
                  <a:pt x="10161511" y="651607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4" name="Freeform 14"/>
          <p:cNvSpPr/>
          <p:nvPr/>
        </p:nvSpPr>
        <p:spPr>
          <a:xfrm>
            <a:off x="505881" y="636885"/>
            <a:ext cx="2082737" cy="783630"/>
          </a:xfrm>
          <a:custGeom>
            <a:avLst/>
            <a:gdLst/>
            <a:ahLst/>
            <a:cxnLst/>
            <a:rect l="l" t="t" r="r" b="b"/>
            <a:pathLst>
              <a:path w="2082737" h="783630">
                <a:moveTo>
                  <a:pt x="0" y="0"/>
                </a:moveTo>
                <a:lnTo>
                  <a:pt x="2082738" y="0"/>
                </a:lnTo>
                <a:lnTo>
                  <a:pt x="2082738" y="783630"/>
                </a:lnTo>
                <a:lnTo>
                  <a:pt x="0" y="78363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5" name="Group 15"/>
          <p:cNvGrpSpPr/>
          <p:nvPr/>
        </p:nvGrpSpPr>
        <p:grpSpPr>
          <a:xfrm>
            <a:off x="1203342" y="1603378"/>
            <a:ext cx="6825328" cy="682532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TotalTime>
  <Words>3282</Words>
  <Application>Microsoft Office PowerPoint</Application>
  <PresentationFormat>Custom</PresentationFormat>
  <Paragraphs>419</Paragraphs>
  <Slides>90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90</vt:i4>
      </vt:variant>
    </vt:vector>
  </HeadingPairs>
  <TitlesOfParts>
    <vt:vector size="96" baseType="lpstr">
      <vt:lpstr>Arial</vt:lpstr>
      <vt:lpstr>Open Sauce Bold Italics</vt:lpstr>
      <vt:lpstr>Open Sauce</vt:lpstr>
      <vt:lpstr>Calibri</vt:lpstr>
      <vt:lpstr>Open Sauce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MOOE ELIGIBLE EXPENSES PPT</dc:title>
  <cp:lastModifiedBy>ACCTG3</cp:lastModifiedBy>
  <cp:revision>11</cp:revision>
  <dcterms:created xsi:type="dcterms:W3CDTF">2006-08-16T00:00:00Z</dcterms:created>
  <dcterms:modified xsi:type="dcterms:W3CDTF">2025-03-03T04:27:27Z</dcterms:modified>
  <dc:identifier>DAGf_tV7YIo</dc:identifier>
</cp:coreProperties>
</file>